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2" r:id="rId4"/>
    <p:sldId id="263" r:id="rId5"/>
    <p:sldId id="264" r:id="rId6"/>
    <p:sldId id="259" r:id="rId7"/>
    <p:sldId id="265" r:id="rId8"/>
    <p:sldId id="266" r:id="rId9"/>
    <p:sldId id="267" r:id="rId10"/>
    <p:sldId id="268" r:id="rId11"/>
    <p:sldId id="269" r:id="rId12"/>
    <p:sldId id="270" r:id="rId13"/>
    <p:sldId id="271" r:id="rId14"/>
    <p:sldId id="258" r:id="rId15"/>
    <p:sldId id="260" r:id="rId16"/>
    <p:sldId id="26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C54ED-171C-4166-9407-E486B0C5ED5B}" type="datetimeFigureOut">
              <a:rPr lang="de-DE" smtClean="0"/>
              <a:t>20.03.2024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BD205-F5A7-4E02-9948-EFC90CD98F81}" type="slidenum">
              <a:rPr lang="de-DE" smtClean="0"/>
              <a:t>‹Nr.›</a:t>
            </a:fld>
            <a:endParaRPr lang="de-DE"/>
          </a:p>
        </p:txBody>
      </p:sp>
    </p:spTree>
    <p:extLst>
      <p:ext uri="{BB962C8B-B14F-4D97-AF65-F5344CB8AC3E}">
        <p14:creationId xmlns:p14="http://schemas.microsoft.com/office/powerpoint/2010/main" val="249197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bwMode="auto">
          <a:xfrm>
            <a:off x="0" y="2723950"/>
            <a:ext cx="12204000" cy="4140000"/>
          </a:xfrm>
        </p:spPr>
        <p:txBody>
          <a:bodyPr/>
          <a:lstStyle>
            <a:lvl1pPr marL="0" indent="0">
              <a:buNone/>
              <a:defRPr/>
            </a:lvl1pPr>
          </a:lstStyle>
          <a:p>
            <a:r>
              <a:rPr lang="de-DE"/>
              <a:t>Bild durch Klicken auf Symbol hinzufügen</a:t>
            </a:r>
            <a:endParaRPr lang="de-AT" dirty="0"/>
          </a:p>
        </p:txBody>
      </p:sp>
      <p:sp>
        <p:nvSpPr>
          <p:cNvPr id="10" name="Rechteck 9"/>
          <p:cNvSpPr/>
          <p:nvPr/>
        </p:nvSpPr>
        <p:spPr bwMode="ltGray">
          <a:xfrm>
            <a:off x="0" y="1376413"/>
            <a:ext cx="12192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p:cNvSpPr>
            <a:spLocks noGrp="1"/>
          </p:cNvSpPr>
          <p:nvPr>
            <p:ph type="ctrTitle"/>
          </p:nvPr>
        </p:nvSpPr>
        <p:spPr bwMode="white">
          <a:xfrm>
            <a:off x="407988" y="1549666"/>
            <a:ext cx="11376024" cy="612759"/>
          </a:xfrm>
        </p:spPr>
        <p:txBody>
          <a:bodyPr anchor="b">
            <a:noAutofit/>
          </a:bodyPr>
          <a:lstStyle>
            <a:lvl1pPr algn="l">
              <a:defRPr sz="3200">
                <a:solidFill>
                  <a:schemeClr val="bg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white">
          <a:xfrm>
            <a:off x="407987" y="2257760"/>
            <a:ext cx="11376025" cy="293470"/>
          </a:xfrm>
        </p:spPr>
        <p:txBody>
          <a:bodyPr>
            <a:noAutofit/>
          </a:bodyPr>
          <a:lstStyle>
            <a:lvl1pPr marL="0" indent="0" algn="l">
              <a:buNone/>
              <a:defRPr sz="1800">
                <a:solidFill>
                  <a:schemeClr val="bg1"/>
                </a:solidFill>
                <a:latin typeface="Source Sans Pro Semibold" panose="020B06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Tree>
    <p:extLst>
      <p:ext uri="{BB962C8B-B14F-4D97-AF65-F5344CB8AC3E}">
        <p14:creationId xmlns:p14="http://schemas.microsoft.com/office/powerpoint/2010/main" val="308698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6680182"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Bildplatzhalter 9"/>
          <p:cNvSpPr>
            <a:spLocks noGrp="1"/>
          </p:cNvSpPr>
          <p:nvPr>
            <p:ph type="pic" sz="quarter" idx="13"/>
          </p:nvPr>
        </p:nvSpPr>
        <p:spPr>
          <a:xfrm>
            <a:off x="7388226" y="1557949"/>
            <a:ext cx="4392000" cy="4140000"/>
          </a:xfrm>
        </p:spPr>
        <p:txBody>
          <a:bodyPr/>
          <a:lstStyle>
            <a:lvl1pPr marL="0" indent="0">
              <a:buNone/>
              <a:defRPr/>
            </a:lvl1pPr>
          </a:lstStyle>
          <a:p>
            <a:r>
              <a:rPr lang="de-DE"/>
              <a:t>Bild durch Klicken auf Symbol hinzufügen</a:t>
            </a:r>
            <a:endParaRPr lang="de-AT" dirty="0"/>
          </a:p>
        </p:txBody>
      </p:sp>
      <p:sp>
        <p:nvSpPr>
          <p:cNvPr id="10" name="Datumsplatzhalter 9"/>
          <p:cNvSpPr>
            <a:spLocks noGrp="1"/>
          </p:cNvSpPr>
          <p:nvPr>
            <p:ph type="dt" sz="half" idx="14"/>
          </p:nvPr>
        </p:nvSpPr>
        <p:spPr/>
        <p:txBody>
          <a:bodyPr/>
          <a:lstStyle/>
          <a:p>
            <a:fld id="{27113C9F-C6DD-4FC1-AE75-5DAAAE0B4B68}" type="datetime1">
              <a:rPr lang="de-DE" smtClean="0"/>
              <a:t>20.03.2024</a:t>
            </a:fld>
            <a:endParaRPr lang="de-DE"/>
          </a:p>
        </p:txBody>
      </p:sp>
      <p:sp>
        <p:nvSpPr>
          <p:cNvPr id="11" name="Fußzeilenplatzhalter 10"/>
          <p:cNvSpPr>
            <a:spLocks noGrp="1"/>
          </p:cNvSpPr>
          <p:nvPr>
            <p:ph type="ftr" sz="quarter" idx="15"/>
          </p:nvPr>
        </p:nvSpPr>
        <p:spPr/>
        <p:txBody>
          <a:bodyPr/>
          <a:lstStyle/>
          <a:p>
            <a:endParaRPr lang="de-DE"/>
          </a:p>
        </p:txBody>
      </p:sp>
      <p:sp>
        <p:nvSpPr>
          <p:cNvPr id="12" name="Foliennummernplatzhalter 11"/>
          <p:cNvSpPr>
            <a:spLocks noGrp="1"/>
          </p:cNvSpPr>
          <p:nvPr>
            <p:ph type="sldNum" sz="quarter" idx="16"/>
          </p:nvPr>
        </p:nvSpPr>
        <p:spPr/>
        <p:txBody>
          <a:bodyPr/>
          <a:lstStyle/>
          <a:p>
            <a:fld id="{A7A59832-0670-4A1F-A204-F11AB30A08E7}" type="slidenum">
              <a:rPr lang="de-DE" smtClean="0"/>
              <a:t>‹Nr.›</a:t>
            </a:fld>
            <a:endParaRPr lang="de-DE"/>
          </a:p>
        </p:txBody>
      </p:sp>
      <p:sp>
        <p:nvSpPr>
          <p:cNvPr id="9" name="Textplatzhalter 2"/>
          <p:cNvSpPr>
            <a:spLocks noGrp="1"/>
          </p:cNvSpPr>
          <p:nvPr>
            <p:ph type="body" sz="quarter" idx="19" hasCustomPrompt="1"/>
          </p:nvPr>
        </p:nvSpPr>
        <p:spPr>
          <a:xfrm>
            <a:off x="7388226"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a:xfrm>
            <a:off x="407987" y="1332186"/>
            <a:ext cx="6680183" cy="820064"/>
          </a:xfrm>
        </p:spPr>
        <p:txBody>
          <a:bodyPr/>
          <a:lstStyle/>
          <a:p>
            <a:r>
              <a:rPr lang="de-DE"/>
              <a:t>Titelmasterformat durch Klicken bearbeiten</a:t>
            </a:r>
            <a:endParaRPr lang="de-AT" dirty="0"/>
          </a:p>
        </p:txBody>
      </p:sp>
    </p:spTree>
    <p:extLst>
      <p:ext uri="{BB962C8B-B14F-4D97-AF65-F5344CB8AC3E}">
        <p14:creationId xmlns:p14="http://schemas.microsoft.com/office/powerpoint/2010/main" val="161900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091763" y="2276475"/>
            <a:ext cx="6692250" cy="3672000"/>
          </a:xfrm>
        </p:spPr>
        <p:txBody>
          <a:bodyPr>
            <a:noAutofit/>
          </a:bodyPr>
          <a:lstStyle>
            <a:lvl1pPr>
              <a:defRPr sz="2200">
                <a:latin typeface="+mn-lt"/>
              </a:defRPr>
            </a:lvl1pPr>
            <a:lvl2pPr>
              <a:defRPr sz="2000">
                <a:latin typeface="+mn-lt"/>
              </a:defRPr>
            </a:lvl2pPr>
            <a:lvl3pPr>
              <a:defRPr sz="1400"/>
            </a:lvl3pPr>
            <a:lvl4pPr>
              <a:defRPr sz="1400"/>
            </a:lvl4pPr>
            <a:lvl5pPr>
              <a:defRPr sz="1400"/>
            </a:lvl5pPr>
          </a:lstStyle>
          <a:p>
            <a:pPr lvl="0"/>
            <a:r>
              <a:rPr lang="de-DE"/>
              <a:t>Formatvorlagen des Textmasters bearbeiten</a:t>
            </a:r>
          </a:p>
          <a:p>
            <a:pPr lvl="1"/>
            <a:r>
              <a:rPr lang="de-DE"/>
              <a:t>Zweite Ebene</a:t>
            </a:r>
          </a:p>
        </p:txBody>
      </p:sp>
      <p:sp>
        <p:nvSpPr>
          <p:cNvPr id="10" name="Bildplatzhalter 9"/>
          <p:cNvSpPr>
            <a:spLocks noGrp="1"/>
          </p:cNvSpPr>
          <p:nvPr>
            <p:ph type="pic" sz="quarter" idx="13"/>
          </p:nvPr>
        </p:nvSpPr>
        <p:spPr>
          <a:xfrm>
            <a:off x="407988" y="1557950"/>
            <a:ext cx="4392000" cy="4140000"/>
          </a:xfrm>
        </p:spPr>
        <p:txBody>
          <a:bodyPr/>
          <a:lstStyle>
            <a:lvl1pPr marL="0" indent="0">
              <a:buNone/>
              <a:defRPr/>
            </a:lvl1pPr>
          </a:lstStyle>
          <a:p>
            <a:r>
              <a:rPr lang="de-DE"/>
              <a:t>Bild durch Klicken auf Symbol hinzufügen</a:t>
            </a:r>
            <a:endParaRPr lang="de-AT" dirty="0"/>
          </a:p>
        </p:txBody>
      </p:sp>
      <p:sp>
        <p:nvSpPr>
          <p:cNvPr id="14" name="Datumsplatzhalter 13"/>
          <p:cNvSpPr>
            <a:spLocks noGrp="1"/>
          </p:cNvSpPr>
          <p:nvPr>
            <p:ph type="dt" sz="half" idx="14"/>
          </p:nvPr>
        </p:nvSpPr>
        <p:spPr/>
        <p:txBody>
          <a:bodyPr/>
          <a:lstStyle/>
          <a:p>
            <a:fld id="{3295FAB8-AB97-4F1C-A4B8-00C7A89EA763}" type="datetime1">
              <a:rPr lang="de-DE" smtClean="0"/>
              <a:t>20.03.2024</a:t>
            </a:fld>
            <a:endParaRPr lang="de-DE"/>
          </a:p>
        </p:txBody>
      </p:sp>
      <p:sp>
        <p:nvSpPr>
          <p:cNvPr id="15" name="Fußzeilenplatzhalter 14"/>
          <p:cNvSpPr>
            <a:spLocks noGrp="1"/>
          </p:cNvSpPr>
          <p:nvPr>
            <p:ph type="ftr" sz="quarter" idx="15"/>
          </p:nvPr>
        </p:nvSpPr>
        <p:spPr/>
        <p:txBody>
          <a:bodyPr/>
          <a:lstStyle/>
          <a:p>
            <a:endParaRPr lang="de-DE"/>
          </a:p>
        </p:txBody>
      </p:sp>
      <p:sp>
        <p:nvSpPr>
          <p:cNvPr id="16" name="Foliennummernplatzhalter 15"/>
          <p:cNvSpPr>
            <a:spLocks noGrp="1"/>
          </p:cNvSpPr>
          <p:nvPr>
            <p:ph type="sldNum" sz="quarter" idx="16"/>
          </p:nvPr>
        </p:nvSpPr>
        <p:spPr/>
        <p:txBody>
          <a:bodyPr/>
          <a:lstStyle/>
          <a:p>
            <a:fld id="{A7A59832-0670-4A1F-A204-F11AB30A08E7}" type="slidenum">
              <a:rPr lang="de-DE" smtClean="0"/>
              <a:t>‹Nr.›</a:t>
            </a:fld>
            <a:endParaRPr lang="de-DE"/>
          </a:p>
        </p:txBody>
      </p:sp>
      <p:sp>
        <p:nvSpPr>
          <p:cNvPr id="11"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itel 2"/>
          <p:cNvSpPr>
            <a:spLocks noGrp="1"/>
          </p:cNvSpPr>
          <p:nvPr>
            <p:ph type="title"/>
          </p:nvPr>
        </p:nvSpPr>
        <p:spPr>
          <a:xfrm>
            <a:off x="5091763" y="1332186"/>
            <a:ext cx="6692249" cy="820064"/>
          </a:xfrm>
        </p:spPr>
        <p:txBody>
          <a:bodyPr/>
          <a:lstStyle/>
          <a:p>
            <a:r>
              <a:rPr lang="de-DE"/>
              <a:t>Titelmasterformat durch Klicken bearbeiten</a:t>
            </a:r>
            <a:endParaRPr lang="de-AT" dirty="0"/>
          </a:p>
        </p:txBody>
      </p:sp>
    </p:spTree>
    <p:extLst>
      <p:ext uri="{BB962C8B-B14F-4D97-AF65-F5344CB8AC3E}">
        <p14:creationId xmlns:p14="http://schemas.microsoft.com/office/powerpoint/2010/main" val="382512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abfallend mit Titel">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2284357"/>
            <a:ext cx="12204000" cy="4572000"/>
          </a:xfrm>
        </p:spPr>
        <p:txBody>
          <a:bodyPr/>
          <a:lstStyle>
            <a:lvl1pPr marL="0" indent="0">
              <a:buNone/>
              <a:defRPr/>
            </a:lvl1pPr>
          </a:lstStyle>
          <a:p>
            <a:r>
              <a:rPr lang="de-DE"/>
              <a:t>Bild durch Klicken auf Symbol hinzufügen</a:t>
            </a:r>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24210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groß mit Tex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407988" y="1395414"/>
            <a:ext cx="8532812" cy="4320000"/>
          </a:xfrm>
        </p:spPr>
        <p:txBody>
          <a:bodyPr/>
          <a:lstStyle>
            <a:lvl1pPr marL="0" indent="0">
              <a:buNone/>
              <a:defRPr/>
            </a:lvl1pPr>
          </a:lstStyle>
          <a:p>
            <a:r>
              <a:rPr lang="de-DE"/>
              <a:t>Bild durch Klicken auf Symbol hinzufügen</a:t>
            </a:r>
            <a:endParaRPr lang="de-AT" dirty="0"/>
          </a:p>
        </p:txBody>
      </p:sp>
      <p:sp>
        <p:nvSpPr>
          <p:cNvPr id="15" name="Datumsplatzhalter 14"/>
          <p:cNvSpPr>
            <a:spLocks noGrp="1"/>
          </p:cNvSpPr>
          <p:nvPr>
            <p:ph type="dt" sz="half" idx="15"/>
          </p:nvPr>
        </p:nvSpPr>
        <p:spPr/>
        <p:txBody>
          <a:bodyPr/>
          <a:lstStyle/>
          <a:p>
            <a:fld id="{2754FF1F-5159-4968-AA9F-69661F212A79}" type="datetime1">
              <a:rPr lang="de-DE" smtClean="0"/>
              <a:t>20.03.2024</a:t>
            </a:fld>
            <a:endParaRPr lang="de-DE"/>
          </a:p>
        </p:txBody>
      </p:sp>
      <p:sp>
        <p:nvSpPr>
          <p:cNvPr id="16" name="Fußzeilenplatzhalter 15"/>
          <p:cNvSpPr>
            <a:spLocks noGrp="1"/>
          </p:cNvSpPr>
          <p:nvPr>
            <p:ph type="ftr" sz="quarter" idx="16"/>
          </p:nvPr>
        </p:nvSpPr>
        <p:spPr/>
        <p:txBody>
          <a:bodyPr/>
          <a:lstStyle/>
          <a:p>
            <a:endParaRPr lang="de-DE"/>
          </a:p>
        </p:txBody>
      </p:sp>
      <p:sp>
        <p:nvSpPr>
          <p:cNvPr id="17" name="Foliennummernplatzhalter 16"/>
          <p:cNvSpPr>
            <a:spLocks noGrp="1"/>
          </p:cNvSpPr>
          <p:nvPr>
            <p:ph type="sldNum" sz="quarter" idx="17"/>
          </p:nvPr>
        </p:nvSpPr>
        <p:spPr/>
        <p:txBody>
          <a:bodyPr/>
          <a:lstStyle/>
          <a:p>
            <a:fld id="{A7A59832-0670-4A1F-A204-F11AB30A08E7}" type="slidenum">
              <a:rPr lang="de-DE" smtClean="0"/>
              <a:t>‹Nr.›</a:t>
            </a:fld>
            <a:endParaRPr lang="de-DE"/>
          </a:p>
        </p:txBody>
      </p:sp>
      <p:sp>
        <p:nvSpPr>
          <p:cNvPr id="12"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1395413"/>
            <a:ext cx="2557463" cy="4320000"/>
          </a:xfrm>
        </p:spPr>
        <p:txBody>
          <a:bodyPr/>
          <a:lstStyle>
            <a:lvl1pPr>
              <a:defRPr sz="1600"/>
            </a:lvl1pPr>
            <a:lvl2pPr>
              <a:defRPr sz="1600"/>
            </a:lvl2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345227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Bild groß mit Tex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407988" y="2276476"/>
            <a:ext cx="8532812" cy="3420000"/>
          </a:xfrm>
        </p:spPr>
        <p:txBody>
          <a:bodyPr/>
          <a:lstStyle>
            <a:lvl1pPr marL="0" indent="0">
              <a:buNone/>
              <a:defRPr/>
            </a:lvl1pPr>
          </a:lstStyle>
          <a:p>
            <a:r>
              <a:rPr lang="de-DE"/>
              <a:t>Bild durch Klicken auf Symbol hinzufügen</a:t>
            </a:r>
            <a:endParaRPr lang="de-AT" dirty="0"/>
          </a:p>
        </p:txBody>
      </p:sp>
      <p:sp>
        <p:nvSpPr>
          <p:cNvPr id="15" name="Datumsplatzhalter 14"/>
          <p:cNvSpPr>
            <a:spLocks noGrp="1"/>
          </p:cNvSpPr>
          <p:nvPr>
            <p:ph type="dt" sz="half" idx="15"/>
          </p:nvPr>
        </p:nvSpPr>
        <p:spPr/>
        <p:txBody>
          <a:bodyPr/>
          <a:lstStyle/>
          <a:p>
            <a:fld id="{F6D247CE-C94C-41EA-8872-55E160233F18}" type="datetime1">
              <a:rPr lang="de-DE" smtClean="0"/>
              <a:t>20.03.2024</a:t>
            </a:fld>
            <a:endParaRPr lang="de-DE"/>
          </a:p>
        </p:txBody>
      </p:sp>
      <p:sp>
        <p:nvSpPr>
          <p:cNvPr id="16" name="Fußzeilenplatzhalter 15"/>
          <p:cNvSpPr>
            <a:spLocks noGrp="1"/>
          </p:cNvSpPr>
          <p:nvPr>
            <p:ph type="ftr" sz="quarter" idx="16"/>
          </p:nvPr>
        </p:nvSpPr>
        <p:spPr/>
        <p:txBody>
          <a:bodyPr/>
          <a:lstStyle/>
          <a:p>
            <a:endParaRPr lang="de-DE"/>
          </a:p>
        </p:txBody>
      </p:sp>
      <p:sp>
        <p:nvSpPr>
          <p:cNvPr id="17" name="Foliennummernplatzhalter 16"/>
          <p:cNvSpPr>
            <a:spLocks noGrp="1"/>
          </p:cNvSpPr>
          <p:nvPr>
            <p:ph type="sldNum" sz="quarter" idx="17"/>
          </p:nvPr>
        </p:nvSpPr>
        <p:spPr/>
        <p:txBody>
          <a:bodyPr/>
          <a:lstStyle/>
          <a:p>
            <a:fld id="{A7A59832-0670-4A1F-A204-F11AB30A08E7}" type="slidenum">
              <a:rPr lang="de-DE" smtClean="0"/>
              <a:t>‹Nr.›</a:t>
            </a:fld>
            <a:endParaRPr lang="de-DE"/>
          </a:p>
        </p:txBody>
      </p:sp>
      <p:sp>
        <p:nvSpPr>
          <p:cNvPr id="12"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2276475"/>
            <a:ext cx="2557463" cy="3429844"/>
          </a:xfrm>
        </p:spPr>
        <p:txBody>
          <a:bodyPr/>
          <a:lstStyle>
            <a:lvl1pPr>
              <a:defRPr sz="1600"/>
            </a:lvl1pPr>
            <a:lvl2pPr>
              <a:defRPr sz="1600"/>
            </a:lvl2pPr>
          </a:lstStyle>
          <a:p>
            <a:pPr lvl="0"/>
            <a:r>
              <a:rPr lang="de-DE"/>
              <a:t>Formatvorlagen des Textmasters bearbeiten</a:t>
            </a:r>
          </a:p>
          <a:p>
            <a:pPr lvl="1"/>
            <a:r>
              <a:rPr lang="de-DE"/>
              <a:t>Zweite Ebene</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2897361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5067300" y="1395413"/>
            <a:ext cx="4356000" cy="4320000"/>
          </a:xfrm>
        </p:spPr>
        <p:txBody>
          <a:bodyPr/>
          <a:lstStyle>
            <a:lvl1pPr marL="0" indent="0">
              <a:buNone/>
              <a:defRPr/>
            </a:lvl1pPr>
          </a:lstStyle>
          <a:p>
            <a:r>
              <a:rPr lang="de-DE"/>
              <a:t>Bild durch Klicken auf Symbol hinzufügen</a:t>
            </a:r>
            <a:endParaRPr lang="de-AT" dirty="0"/>
          </a:p>
        </p:txBody>
      </p:sp>
      <p:sp>
        <p:nvSpPr>
          <p:cNvPr id="9" name="Textplatzhalter 8"/>
          <p:cNvSpPr>
            <a:spLocks noGrp="1"/>
          </p:cNvSpPr>
          <p:nvPr>
            <p:ph type="body" sz="quarter" idx="14"/>
          </p:nvPr>
        </p:nvSpPr>
        <p:spPr>
          <a:xfrm>
            <a:off x="9712325" y="1395413"/>
            <a:ext cx="2071688" cy="4554537"/>
          </a:xfrm>
        </p:spPr>
        <p:txBody>
          <a:bodyPr>
            <a:noAutofit/>
          </a:bodyPr>
          <a:lstStyle>
            <a:lvl1pPr marL="0" indent="0">
              <a:buNone/>
              <a:defRPr sz="1600">
                <a:latin typeface="+mn-lt"/>
              </a:defRPr>
            </a:lvl1pPr>
          </a:lstStyle>
          <a:p>
            <a:pPr lvl="0"/>
            <a:r>
              <a:rPr lang="de-DE"/>
              <a:t>Formatvorlagen des Textmasters bearbeiten</a:t>
            </a:r>
          </a:p>
        </p:txBody>
      </p:sp>
      <p:sp>
        <p:nvSpPr>
          <p:cNvPr id="15" name="Datumsplatzhalter 14"/>
          <p:cNvSpPr>
            <a:spLocks noGrp="1"/>
          </p:cNvSpPr>
          <p:nvPr>
            <p:ph type="dt" sz="half" idx="15"/>
          </p:nvPr>
        </p:nvSpPr>
        <p:spPr/>
        <p:txBody>
          <a:bodyPr/>
          <a:lstStyle/>
          <a:p>
            <a:fld id="{3D011D0A-77AE-4ED4-871B-AF1E5674A618}" type="datetime1">
              <a:rPr lang="de-DE" smtClean="0"/>
              <a:t>20.03.2024</a:t>
            </a:fld>
            <a:endParaRPr lang="de-DE"/>
          </a:p>
        </p:txBody>
      </p:sp>
      <p:sp>
        <p:nvSpPr>
          <p:cNvPr id="16" name="Fußzeilenplatzhalter 15"/>
          <p:cNvSpPr>
            <a:spLocks noGrp="1"/>
          </p:cNvSpPr>
          <p:nvPr>
            <p:ph type="ftr" sz="quarter" idx="16"/>
          </p:nvPr>
        </p:nvSpPr>
        <p:spPr/>
        <p:txBody>
          <a:bodyPr/>
          <a:lstStyle/>
          <a:p>
            <a:endParaRPr lang="de-DE"/>
          </a:p>
        </p:txBody>
      </p:sp>
      <p:sp>
        <p:nvSpPr>
          <p:cNvPr id="17" name="Foliennummernplatzhalter 16"/>
          <p:cNvSpPr>
            <a:spLocks noGrp="1"/>
          </p:cNvSpPr>
          <p:nvPr>
            <p:ph type="sldNum" sz="quarter" idx="17"/>
          </p:nvPr>
        </p:nvSpPr>
        <p:spPr/>
        <p:txBody>
          <a:bodyPr/>
          <a:lstStyle/>
          <a:p>
            <a:fld id="{A7A59832-0670-4A1F-A204-F11AB30A08E7}" type="slidenum">
              <a:rPr lang="de-DE" smtClean="0"/>
              <a:t>‹Nr.›</a:t>
            </a:fld>
            <a:endParaRPr lang="de-DE"/>
          </a:p>
        </p:txBody>
      </p:sp>
      <p:sp>
        <p:nvSpPr>
          <p:cNvPr id="11" name="Bildplatzhalter 9"/>
          <p:cNvSpPr>
            <a:spLocks noGrp="1"/>
          </p:cNvSpPr>
          <p:nvPr>
            <p:ph type="pic" sz="quarter" idx="18"/>
          </p:nvPr>
        </p:nvSpPr>
        <p:spPr>
          <a:xfrm>
            <a:off x="416234" y="1395413"/>
            <a:ext cx="4356000" cy="43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2" name="Textplatzhalter 2"/>
          <p:cNvSpPr>
            <a:spLocks noGrp="1"/>
          </p:cNvSpPr>
          <p:nvPr>
            <p:ph type="body" sz="quarter" idx="20" hasCustomPrompt="1"/>
          </p:nvPr>
        </p:nvSpPr>
        <p:spPr>
          <a:xfrm>
            <a:off x="50688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194181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5067300" y="2276474"/>
            <a:ext cx="4356000" cy="3420000"/>
          </a:xfrm>
        </p:spPr>
        <p:txBody>
          <a:bodyPr/>
          <a:lstStyle>
            <a:lvl1pPr marL="0" indent="0">
              <a:buNone/>
              <a:defRPr/>
            </a:lvl1pPr>
          </a:lstStyle>
          <a:p>
            <a:r>
              <a:rPr lang="de-DE"/>
              <a:t>Bild durch Klicken auf Symbol hinzufügen</a:t>
            </a:r>
            <a:endParaRPr lang="de-AT" dirty="0"/>
          </a:p>
        </p:txBody>
      </p:sp>
      <p:sp>
        <p:nvSpPr>
          <p:cNvPr id="9" name="Textplatzhalter 8"/>
          <p:cNvSpPr>
            <a:spLocks noGrp="1"/>
          </p:cNvSpPr>
          <p:nvPr>
            <p:ph type="body" sz="quarter" idx="14"/>
          </p:nvPr>
        </p:nvSpPr>
        <p:spPr>
          <a:xfrm>
            <a:off x="9712325" y="2276475"/>
            <a:ext cx="2071688" cy="3673475"/>
          </a:xfrm>
        </p:spPr>
        <p:txBody>
          <a:bodyPr>
            <a:noAutofit/>
          </a:bodyPr>
          <a:lstStyle>
            <a:lvl1pPr marL="0" indent="0">
              <a:buNone/>
              <a:defRPr sz="1600">
                <a:latin typeface="+mn-lt"/>
              </a:defRPr>
            </a:lvl1pPr>
          </a:lstStyle>
          <a:p>
            <a:pPr lvl="0"/>
            <a:r>
              <a:rPr lang="de-DE"/>
              <a:t>Formatvorlagen des Textmasters bearbeiten</a:t>
            </a:r>
          </a:p>
        </p:txBody>
      </p:sp>
      <p:sp>
        <p:nvSpPr>
          <p:cNvPr id="15" name="Datumsplatzhalter 14"/>
          <p:cNvSpPr>
            <a:spLocks noGrp="1"/>
          </p:cNvSpPr>
          <p:nvPr>
            <p:ph type="dt" sz="half" idx="15"/>
          </p:nvPr>
        </p:nvSpPr>
        <p:spPr/>
        <p:txBody>
          <a:bodyPr/>
          <a:lstStyle/>
          <a:p>
            <a:fld id="{7FAAE803-B30F-4763-9AC9-F747EF2F3E90}" type="datetime1">
              <a:rPr lang="de-DE" smtClean="0"/>
              <a:t>20.03.2024</a:t>
            </a:fld>
            <a:endParaRPr lang="de-DE"/>
          </a:p>
        </p:txBody>
      </p:sp>
      <p:sp>
        <p:nvSpPr>
          <p:cNvPr id="16" name="Fußzeilenplatzhalter 15"/>
          <p:cNvSpPr>
            <a:spLocks noGrp="1"/>
          </p:cNvSpPr>
          <p:nvPr>
            <p:ph type="ftr" sz="quarter" idx="16"/>
          </p:nvPr>
        </p:nvSpPr>
        <p:spPr/>
        <p:txBody>
          <a:bodyPr/>
          <a:lstStyle/>
          <a:p>
            <a:endParaRPr lang="de-DE"/>
          </a:p>
        </p:txBody>
      </p:sp>
      <p:sp>
        <p:nvSpPr>
          <p:cNvPr id="17" name="Foliennummernplatzhalter 16"/>
          <p:cNvSpPr>
            <a:spLocks noGrp="1"/>
          </p:cNvSpPr>
          <p:nvPr>
            <p:ph type="sldNum" sz="quarter" idx="17"/>
          </p:nvPr>
        </p:nvSpPr>
        <p:spPr/>
        <p:txBody>
          <a:bodyPr/>
          <a:lstStyle/>
          <a:p>
            <a:fld id="{A7A59832-0670-4A1F-A204-F11AB30A08E7}" type="slidenum">
              <a:rPr lang="de-DE" smtClean="0"/>
              <a:t>‹Nr.›</a:t>
            </a:fld>
            <a:endParaRPr lang="de-DE"/>
          </a:p>
        </p:txBody>
      </p:sp>
      <p:sp>
        <p:nvSpPr>
          <p:cNvPr id="11" name="Bildplatzhalter 9"/>
          <p:cNvSpPr>
            <a:spLocks noGrp="1"/>
          </p:cNvSpPr>
          <p:nvPr>
            <p:ph type="pic" sz="quarter" idx="18"/>
          </p:nvPr>
        </p:nvSpPr>
        <p:spPr>
          <a:xfrm>
            <a:off x="416234" y="2276474"/>
            <a:ext cx="4356000" cy="34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2" name="Textplatzhalter 2"/>
          <p:cNvSpPr>
            <a:spLocks noGrp="1"/>
          </p:cNvSpPr>
          <p:nvPr>
            <p:ph type="body" sz="quarter" idx="20" hasCustomPrompt="1"/>
          </p:nvPr>
        </p:nvSpPr>
        <p:spPr>
          <a:xfrm>
            <a:off x="50673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301529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zwei Bilder">
    <p:spTree>
      <p:nvGrpSpPr>
        <p:cNvPr id="1" name=""/>
        <p:cNvGrpSpPr/>
        <p:nvPr/>
      </p:nvGrpSpPr>
      <p:grpSpPr>
        <a:xfrm>
          <a:off x="0" y="0"/>
          <a:ext cx="0" cy="0"/>
          <a:chOff x="0" y="0"/>
          <a:chExt cx="0" cy="0"/>
        </a:xfrm>
      </p:grpSpPr>
      <p:sp>
        <p:nvSpPr>
          <p:cNvPr id="6" name="Bildplatzhalter 5"/>
          <p:cNvSpPr>
            <a:spLocks noGrp="1"/>
          </p:cNvSpPr>
          <p:nvPr>
            <p:ph type="pic" sz="quarter" idx="13"/>
          </p:nvPr>
        </p:nvSpPr>
        <p:spPr>
          <a:xfrm>
            <a:off x="407988" y="2276475"/>
            <a:ext cx="5543550" cy="3420000"/>
          </a:xfrm>
        </p:spPr>
        <p:txBody>
          <a:bodyPr/>
          <a:lstStyle>
            <a:lvl1pPr marL="0" indent="0">
              <a:buNone/>
              <a:defRPr/>
            </a:lvl1pPr>
          </a:lstStyle>
          <a:p>
            <a:r>
              <a:rPr lang="de-DE"/>
              <a:t>Bild durch Klicken auf Symbol hinzufügen</a:t>
            </a:r>
            <a:endParaRPr lang="de-AT" dirty="0"/>
          </a:p>
        </p:txBody>
      </p:sp>
      <p:sp>
        <p:nvSpPr>
          <p:cNvPr id="10" name="Datumsplatzhalter 9"/>
          <p:cNvSpPr>
            <a:spLocks noGrp="1"/>
          </p:cNvSpPr>
          <p:nvPr>
            <p:ph type="dt" sz="half" idx="10"/>
          </p:nvPr>
        </p:nvSpPr>
        <p:spPr/>
        <p:txBody>
          <a:bodyPr/>
          <a:lstStyle/>
          <a:p>
            <a:fld id="{7B011D68-E5A5-4D14-8D2A-2ADFE7950201}" type="datetime1">
              <a:rPr lang="de-DE" smtClean="0"/>
              <a:t>20.03.2024</a:t>
            </a:fld>
            <a:endParaRPr lang="de-DE"/>
          </a:p>
        </p:txBody>
      </p:sp>
      <p:sp>
        <p:nvSpPr>
          <p:cNvPr id="11" name="Fußzeilenplatzhalter 10"/>
          <p:cNvSpPr>
            <a:spLocks noGrp="1"/>
          </p:cNvSpPr>
          <p:nvPr>
            <p:ph type="ftr" sz="quarter" idx="11"/>
          </p:nvPr>
        </p:nvSpPr>
        <p:spPr/>
        <p:txBody>
          <a:bodyPr/>
          <a:lstStyle/>
          <a:p>
            <a:endParaRPr lang="de-DE"/>
          </a:p>
        </p:txBody>
      </p:sp>
      <p:sp>
        <p:nvSpPr>
          <p:cNvPr id="12" name="Foliennummernplatzhalter 11"/>
          <p:cNvSpPr>
            <a:spLocks noGrp="1"/>
          </p:cNvSpPr>
          <p:nvPr>
            <p:ph type="sldNum" sz="quarter" idx="12"/>
          </p:nvPr>
        </p:nvSpPr>
        <p:spPr/>
        <p:txBody>
          <a:bodyPr/>
          <a:lstStyle/>
          <a:p>
            <a:fld id="{A7A59832-0670-4A1F-A204-F11AB30A08E7}" type="slidenum">
              <a:rPr lang="de-DE" smtClean="0"/>
              <a:t>‹Nr.›</a:t>
            </a:fld>
            <a:endParaRPr lang="de-DE"/>
          </a:p>
        </p:txBody>
      </p:sp>
      <p:sp>
        <p:nvSpPr>
          <p:cNvPr id="14" name="Bildplatzhalter 5"/>
          <p:cNvSpPr>
            <a:spLocks noGrp="1"/>
          </p:cNvSpPr>
          <p:nvPr>
            <p:ph type="pic" sz="quarter" idx="14"/>
          </p:nvPr>
        </p:nvSpPr>
        <p:spPr>
          <a:xfrm>
            <a:off x="6240462" y="2276475"/>
            <a:ext cx="5543550" cy="3420000"/>
          </a:xfrm>
        </p:spPr>
        <p:txBody>
          <a:bodyPr/>
          <a:lstStyle>
            <a:lvl1pPr marL="0" indent="0">
              <a:buNone/>
              <a:defRPr/>
            </a:lvl1pPr>
          </a:lstStyle>
          <a:p>
            <a:r>
              <a:rPr lang="de-DE"/>
              <a:t>Bild durch Klicken auf Symbol hinzufügen</a:t>
            </a:r>
            <a:endParaRPr lang="de-AT" dirty="0"/>
          </a:p>
        </p:txBody>
      </p:sp>
      <p:sp>
        <p:nvSpPr>
          <p:cNvPr id="15" name="Textplatzhalter 2"/>
          <p:cNvSpPr>
            <a:spLocks noGrp="1"/>
          </p:cNvSpPr>
          <p:nvPr>
            <p:ph type="body" sz="quarter" idx="19" hasCustomPrompt="1"/>
          </p:nvPr>
        </p:nvSpPr>
        <p:spPr>
          <a:xfrm>
            <a:off x="407988" y="5814182"/>
            <a:ext cx="5543550" cy="231493"/>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6" name="Textplatzhalter 2"/>
          <p:cNvSpPr>
            <a:spLocks noGrp="1"/>
          </p:cNvSpPr>
          <p:nvPr>
            <p:ph type="body" sz="quarter" idx="20" hasCustomPrompt="1"/>
          </p:nvPr>
        </p:nvSpPr>
        <p:spPr>
          <a:xfrm>
            <a:off x="6230054" y="5814182"/>
            <a:ext cx="5543550" cy="231493"/>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240142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p>
            <a:fld id="{FA6B201E-A9D5-4211-8DA4-A22229687591}" type="datetime1">
              <a:rPr lang="de-DE" smtClean="0"/>
              <a:t>20.03.2024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7A59832-0670-4A1F-A204-F11AB30A08E7}" type="slidenum">
              <a:rPr lang="de-DE" smtClean="0"/>
              <a:t>‹Nr.›</a:t>
            </a:fld>
            <a:endParaRPr lang="de-DE"/>
          </a:p>
        </p:txBody>
      </p:sp>
    </p:spTree>
    <p:extLst>
      <p:ext uri="{BB962C8B-B14F-4D97-AF65-F5344CB8AC3E}">
        <p14:creationId xmlns:p14="http://schemas.microsoft.com/office/powerpoint/2010/main" val="421817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429000"/>
            <a:ext cx="11376024" cy="1783649"/>
          </a:xfrm>
        </p:spPr>
        <p:txBody>
          <a:bodyPr anchor="b">
            <a:noAutofit/>
          </a:bodyPr>
          <a:lstStyle>
            <a:lvl1pPr algn="l">
              <a:defRPr sz="3200">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black">
          <a:xfrm>
            <a:off x="407987" y="5318144"/>
            <a:ext cx="11376025" cy="631806"/>
          </a:xfrm>
        </p:spPr>
        <p:txBody>
          <a:bodyPr>
            <a:no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2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breit">
    <p:spTree>
      <p:nvGrpSpPr>
        <p:cNvPr id="1" name=""/>
        <p:cNvGrpSpPr/>
        <p:nvPr/>
      </p:nvGrpSpPr>
      <p:grpSpPr>
        <a:xfrm>
          <a:off x="0" y="0"/>
          <a:ext cx="0" cy="0"/>
          <a:chOff x="0" y="0"/>
          <a:chExt cx="0" cy="0"/>
        </a:xfrm>
      </p:grpSpPr>
      <p:sp>
        <p:nvSpPr>
          <p:cNvPr id="3" name="Inhaltsplatzhalter 2"/>
          <p:cNvSpPr>
            <a:spLocks noGrp="1"/>
          </p:cNvSpPr>
          <p:nvPr>
            <p:ph idx="1"/>
          </p:nvPr>
        </p:nvSpPr>
        <p:spPr>
          <a:xfrm>
            <a:off x="407987" y="2276475"/>
            <a:ext cx="11376026" cy="367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lvl1pPr>
              <a:defRPr sz="1050"/>
            </a:lvl1pPr>
          </a:lstStyle>
          <a:p>
            <a:fld id="{1B261A52-10A9-4396-9132-C9ADAFF0CC89}" type="datetime1">
              <a:rPr lang="de-DE" smtClean="0"/>
              <a:t>20.03.2024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7A59832-0670-4A1F-A204-F11AB30A08E7}" type="slidenum">
              <a:rPr lang="de-DE" smtClean="0"/>
              <a:t>‹Nr.›</a:t>
            </a:fld>
            <a:endParaRPr lang="de-DE"/>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93643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407987" y="2199450"/>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
        <p:nvSpPr>
          <p:cNvPr id="9" name="Bildplatzhalter 8"/>
          <p:cNvSpPr>
            <a:spLocks noGrp="1"/>
          </p:cNvSpPr>
          <p:nvPr>
            <p:ph type="pic" sz="quarter" idx="13"/>
          </p:nvPr>
        </p:nvSpPr>
        <p:spPr>
          <a:xfrm>
            <a:off x="0" y="2719551"/>
            <a:ext cx="12204000" cy="4140000"/>
          </a:xfrm>
        </p:spPr>
        <p:txBody>
          <a:bodyPr/>
          <a:lstStyle>
            <a:lvl1pPr marL="0" indent="0">
              <a:buNone/>
              <a:defRPr/>
            </a:lvl1pPr>
          </a:lstStyle>
          <a:p>
            <a:r>
              <a:rPr lang="de-DE"/>
              <a:t>Bild durch Klicken auf Symbol hinzufügen</a:t>
            </a:r>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409297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840480"/>
            <a:ext cx="11376024" cy="1372169"/>
          </a:xfrm>
        </p:spPr>
        <p:txBody>
          <a:bodyPr anchor="b">
            <a:noAutofit/>
          </a:bodyPr>
          <a:lstStyle>
            <a:lvl1pPr algn="l">
              <a:defRPr sz="2800">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black">
          <a:xfrm>
            <a:off x="407987" y="5318144"/>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53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543633"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240379" y="2276475"/>
            <a:ext cx="5543633" cy="3673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Datumsplatzhalter 9"/>
          <p:cNvSpPr>
            <a:spLocks noGrp="1"/>
          </p:cNvSpPr>
          <p:nvPr>
            <p:ph type="dt" sz="half" idx="10"/>
          </p:nvPr>
        </p:nvSpPr>
        <p:spPr/>
        <p:txBody>
          <a:bodyPr/>
          <a:lstStyle/>
          <a:p>
            <a:fld id="{67F66EFE-3C0F-4212-A447-96263ED6567E}" type="datetime1">
              <a:rPr lang="de-DE" smtClean="0"/>
              <a:t>20.03.2024</a:t>
            </a:fld>
            <a:endParaRPr lang="de-DE"/>
          </a:p>
        </p:txBody>
      </p:sp>
      <p:sp>
        <p:nvSpPr>
          <p:cNvPr id="11" name="Fußzeilenplatzhalter 10"/>
          <p:cNvSpPr>
            <a:spLocks noGrp="1"/>
          </p:cNvSpPr>
          <p:nvPr>
            <p:ph type="ftr" sz="quarter" idx="11"/>
          </p:nvPr>
        </p:nvSpPr>
        <p:spPr/>
        <p:txBody>
          <a:bodyPr/>
          <a:lstStyle/>
          <a:p>
            <a:endParaRPr lang="de-DE"/>
          </a:p>
        </p:txBody>
      </p:sp>
      <p:sp>
        <p:nvSpPr>
          <p:cNvPr id="12" name="Foliennummernplatzhalter 11"/>
          <p:cNvSpPr>
            <a:spLocks noGrp="1"/>
          </p:cNvSpPr>
          <p:nvPr>
            <p:ph type="sldNum" sz="quarter" idx="12"/>
          </p:nvPr>
        </p:nvSpPr>
        <p:spPr/>
        <p:txBody>
          <a:bodyPr/>
          <a:lstStyle/>
          <a:p>
            <a:fld id="{A7A59832-0670-4A1F-A204-F11AB30A08E7}" type="slidenum">
              <a:rPr lang="de-DE" smtClean="0"/>
              <a:t>‹Nr.›</a:t>
            </a:fld>
            <a:endParaRPr lang="de-DE"/>
          </a:p>
        </p:txBody>
      </p:sp>
      <p:sp>
        <p:nvSpPr>
          <p:cNvPr id="5" name="Titel 4"/>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295642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00753" y="2276475"/>
            <a:ext cx="5550868" cy="729372"/>
          </a:xfrm>
        </p:spPr>
        <p:txBody>
          <a:bodyPr anchor="b"/>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00754" y="3185234"/>
            <a:ext cx="5550867" cy="277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240378" y="2276475"/>
            <a:ext cx="5543633" cy="729372"/>
          </a:xfrm>
        </p:spPr>
        <p:txBody>
          <a:bodyPr anchor="b"/>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240378" y="3185234"/>
            <a:ext cx="5543634" cy="277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Datumsplatzhalter 11"/>
          <p:cNvSpPr>
            <a:spLocks noGrp="1"/>
          </p:cNvSpPr>
          <p:nvPr>
            <p:ph type="dt" sz="half" idx="10"/>
          </p:nvPr>
        </p:nvSpPr>
        <p:spPr/>
        <p:txBody>
          <a:bodyPr/>
          <a:lstStyle/>
          <a:p>
            <a:fld id="{A7491FB8-F22E-45F2-890A-02A99D8DCEC7}" type="datetime1">
              <a:rPr lang="de-DE" smtClean="0"/>
              <a:t>20.03.2024</a:t>
            </a:fld>
            <a:endParaRPr lang="de-DE"/>
          </a:p>
        </p:txBody>
      </p:sp>
      <p:sp>
        <p:nvSpPr>
          <p:cNvPr id="13" name="Fußzeilenplatzhalter 12"/>
          <p:cNvSpPr>
            <a:spLocks noGrp="1"/>
          </p:cNvSpPr>
          <p:nvPr>
            <p:ph type="ftr" sz="quarter" idx="11"/>
          </p:nvPr>
        </p:nvSpPr>
        <p:spPr/>
        <p:txBody>
          <a:bodyPr/>
          <a:lstStyle/>
          <a:p>
            <a:endParaRPr lang="de-DE"/>
          </a:p>
        </p:txBody>
      </p:sp>
      <p:sp>
        <p:nvSpPr>
          <p:cNvPr id="14" name="Foliennummernplatzhalter 13"/>
          <p:cNvSpPr>
            <a:spLocks noGrp="1"/>
          </p:cNvSpPr>
          <p:nvPr>
            <p:ph type="sldNum" sz="quarter" idx="12"/>
          </p:nvPr>
        </p:nvSpPr>
        <p:spPr/>
        <p:txBody>
          <a:bodyPr/>
          <a:lstStyle/>
          <a:p>
            <a:fld id="{A7A59832-0670-4A1F-A204-F11AB30A08E7}" type="slidenum">
              <a:rPr lang="de-DE" smtClean="0"/>
              <a:t>‹Nr.›</a:t>
            </a:fld>
            <a:endParaRPr lang="de-DE"/>
          </a:p>
        </p:txBody>
      </p:sp>
      <p:sp>
        <p:nvSpPr>
          <p:cNvPr id="7" name="Titel 6"/>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269889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Zwei Inhalte Text klei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688000" cy="3433661"/>
          </a:xfrm>
        </p:spPr>
        <p:txBody>
          <a:bodyPr>
            <a:noAutofit/>
          </a:bodyPr>
          <a:lstStyle>
            <a:lvl1pPr>
              <a:defRPr sz="1800">
                <a:latin typeface="Source Sans Pro" panose="020B0503030403020204" pitchFamily="34" charset="0"/>
              </a:defRPr>
            </a:lvl1pPr>
            <a:lvl2pPr>
              <a:defRPr sz="1800">
                <a:latin typeface="Source Sans Pro" panose="020B0503030403020204" pitchFamily="34" charset="0"/>
              </a:defRPr>
            </a:lvl2pPr>
            <a:lvl3pPr>
              <a:defRPr sz="1800">
                <a:latin typeface="Source Sans Pro" panose="020B0503030403020204" pitchFamily="34" charset="0"/>
              </a:defRPr>
            </a:lvl3pPr>
            <a:lvl4pPr>
              <a:defRPr sz="1800">
                <a:latin typeface="Source Sans Pro" panose="020B0503030403020204" pitchFamily="34" charset="0"/>
              </a:defRPr>
            </a:lvl4pPr>
            <a:lvl5pPr>
              <a:defRPr sz="1800">
                <a:latin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384759" y="2276475"/>
            <a:ext cx="5399254" cy="3433661"/>
          </a:xfrm>
        </p:spPr>
        <p:txBody>
          <a:bodyPr>
            <a:noAutofit/>
          </a:bodyPr>
          <a:lstStyle>
            <a:lvl1pPr>
              <a:defRPr sz="1800">
                <a:latin typeface="Source Sans Pro" panose="020B0503030403020204" pitchFamily="34" charset="0"/>
              </a:defRPr>
            </a:lvl1pPr>
            <a:lvl2pPr>
              <a:defRPr sz="1800">
                <a:latin typeface="Source Sans Pro" panose="020B0503030403020204" pitchFamily="34" charset="0"/>
              </a:defRPr>
            </a:lvl2pPr>
            <a:lvl3pPr>
              <a:defRPr sz="1800">
                <a:latin typeface="Source Sans Pro" panose="020B0503030403020204" pitchFamily="34" charset="0"/>
              </a:defRPr>
            </a:lvl3pPr>
            <a:lvl4pPr>
              <a:defRPr sz="1800">
                <a:latin typeface="Source Sans Pro" panose="020B0503030403020204" pitchFamily="34" charset="0"/>
              </a:defRPr>
            </a:lvl4pPr>
            <a:lvl5pPr>
              <a:defRPr sz="1800">
                <a:latin typeface="Source Sans Pro" panose="020B0503030403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Datumsplatzhalter 10"/>
          <p:cNvSpPr>
            <a:spLocks noGrp="1"/>
          </p:cNvSpPr>
          <p:nvPr>
            <p:ph type="dt" sz="half" idx="10"/>
          </p:nvPr>
        </p:nvSpPr>
        <p:spPr/>
        <p:txBody>
          <a:bodyPr/>
          <a:lstStyle/>
          <a:p>
            <a:fld id="{A359D4FE-AFBB-4871-9A0B-B4446AE02068}" type="datetime1">
              <a:rPr lang="de-DE" smtClean="0"/>
              <a:t>20.03.2024</a:t>
            </a:fld>
            <a:endParaRPr lang="de-DE"/>
          </a:p>
        </p:txBody>
      </p:sp>
      <p:sp>
        <p:nvSpPr>
          <p:cNvPr id="12" name="Fußzeilenplatzhalter 11"/>
          <p:cNvSpPr>
            <a:spLocks noGrp="1"/>
          </p:cNvSpPr>
          <p:nvPr>
            <p:ph type="ftr" sz="quarter" idx="11"/>
          </p:nvPr>
        </p:nvSpPr>
        <p:spPr/>
        <p:txBody>
          <a:bodyPr/>
          <a:lstStyle/>
          <a:p>
            <a:endParaRPr lang="de-DE"/>
          </a:p>
        </p:txBody>
      </p:sp>
      <p:sp>
        <p:nvSpPr>
          <p:cNvPr id="13" name="Foliennummernplatzhalter 12"/>
          <p:cNvSpPr>
            <a:spLocks noGrp="1"/>
          </p:cNvSpPr>
          <p:nvPr>
            <p:ph type="sldNum" sz="quarter" idx="12"/>
          </p:nvPr>
        </p:nvSpPr>
        <p:spPr/>
        <p:txBody>
          <a:bodyPr/>
          <a:lstStyle/>
          <a:p>
            <a:fld id="{A7A59832-0670-4A1F-A204-F11AB30A08E7}" type="slidenum">
              <a:rPr lang="de-DE" smtClean="0"/>
              <a:t>‹Nr.›</a:t>
            </a:fld>
            <a:endParaRPr lang="de-DE"/>
          </a:p>
        </p:txBody>
      </p:sp>
      <p:sp>
        <p:nvSpPr>
          <p:cNvPr id="5" name="Titel 4"/>
          <p:cNvSpPr>
            <a:spLocks noGrp="1"/>
          </p:cNvSpPr>
          <p:nvPr>
            <p:ph type="title"/>
          </p:nvPr>
        </p:nvSpPr>
        <p:spPr/>
        <p:txBody>
          <a:bodyPr/>
          <a:lstStyle/>
          <a:p>
            <a:r>
              <a:rPr lang="de-DE"/>
              <a:t>Titelmasterformat durch Klicken bearbeiten</a:t>
            </a:r>
            <a:endParaRPr lang="de-AT" dirty="0"/>
          </a:p>
        </p:txBody>
      </p:sp>
      <p:sp>
        <p:nvSpPr>
          <p:cNvPr id="9"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Textplatzhalter 2"/>
          <p:cNvSpPr>
            <a:spLocks noGrp="1"/>
          </p:cNvSpPr>
          <p:nvPr>
            <p:ph type="body" sz="quarter" idx="20" hasCustomPrompt="1"/>
          </p:nvPr>
        </p:nvSpPr>
        <p:spPr>
          <a:xfrm>
            <a:off x="6384759"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106658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07987" y="1332186"/>
            <a:ext cx="8532813" cy="820064"/>
          </a:xfrm>
          <a:prstGeom prst="rect">
            <a:avLst/>
          </a:prstGeom>
        </p:spPr>
        <p:txBody>
          <a:bodyPr vert="horz" lIns="0" tIns="0" rIns="0" bIns="0" rtlCol="0" anchor="b" anchorCtr="0">
            <a:noAutofit/>
          </a:bodyPr>
          <a:lstStyle/>
          <a:p>
            <a:r>
              <a:rPr lang="de-AT" dirty="0"/>
              <a:t>Titelmasterformat durch Klicken bearbeiten</a:t>
            </a:r>
          </a:p>
        </p:txBody>
      </p:sp>
      <p:sp>
        <p:nvSpPr>
          <p:cNvPr id="3" name="Textplatzhalter 2"/>
          <p:cNvSpPr>
            <a:spLocks noGrp="1"/>
          </p:cNvSpPr>
          <p:nvPr>
            <p:ph type="body" idx="1"/>
          </p:nvPr>
        </p:nvSpPr>
        <p:spPr>
          <a:xfrm>
            <a:off x="407987" y="2276475"/>
            <a:ext cx="8532813" cy="3673475"/>
          </a:xfrm>
          <a:prstGeom prst="rect">
            <a:avLst/>
          </a:prstGeom>
        </p:spPr>
        <p:txBody>
          <a:bodyPr vert="horz" lIns="0" tIns="0" rIns="0" bIns="0" rtlCol="0">
            <a:noAutofit/>
          </a:body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2"/>
          </p:nvPr>
        </p:nvSpPr>
        <p:spPr>
          <a:xfrm>
            <a:off x="407989" y="6422400"/>
            <a:ext cx="720000" cy="365125"/>
          </a:xfrm>
          <a:prstGeom prst="rect">
            <a:avLst/>
          </a:prstGeom>
        </p:spPr>
        <p:txBody>
          <a:bodyPr vert="horz" lIns="0" tIns="0" rIns="0" bIns="0" rtlCol="0" anchor="t" anchorCtr="0"/>
          <a:lstStyle>
            <a:lvl1pPr algn="l">
              <a:defRPr sz="1050">
                <a:solidFill>
                  <a:schemeClr val="tx1"/>
                </a:solidFill>
              </a:defRPr>
            </a:lvl1pPr>
          </a:lstStyle>
          <a:p>
            <a:fld id="{47297DD4-8D96-435C-9C22-1DE7F5D4F305}" type="datetime1">
              <a:rPr lang="de-DE" smtClean="0"/>
              <a:t>20.03.2024</a:t>
            </a:fld>
            <a:endParaRPr lang="de-DE"/>
          </a:p>
        </p:txBody>
      </p:sp>
      <p:sp>
        <p:nvSpPr>
          <p:cNvPr id="5" name="Fußzeilenplatzhalter 4"/>
          <p:cNvSpPr>
            <a:spLocks noGrp="1"/>
          </p:cNvSpPr>
          <p:nvPr>
            <p:ph type="ftr" sz="quarter" idx="3"/>
          </p:nvPr>
        </p:nvSpPr>
        <p:spPr>
          <a:xfrm>
            <a:off x="1139614" y="6422400"/>
            <a:ext cx="7801186" cy="365125"/>
          </a:xfrm>
          <a:prstGeom prst="rect">
            <a:avLst/>
          </a:prstGeom>
        </p:spPr>
        <p:txBody>
          <a:bodyPr vert="horz" lIns="0" tIns="0" rIns="0" bIns="0" rtlCol="0" anchor="t" anchorCtr="0"/>
          <a:lstStyle>
            <a:lvl1pPr algn="l">
              <a:defRPr sz="1050">
                <a:solidFill>
                  <a:schemeClr val="tx1"/>
                </a:solidFill>
              </a:defRPr>
            </a:lvl1pPr>
          </a:lstStyle>
          <a:p>
            <a:endParaRPr lang="de-DE"/>
          </a:p>
        </p:txBody>
      </p:sp>
      <p:sp>
        <p:nvSpPr>
          <p:cNvPr id="6" name="Foliennummernplatzhalter 5"/>
          <p:cNvSpPr>
            <a:spLocks noGrp="1"/>
          </p:cNvSpPr>
          <p:nvPr>
            <p:ph type="sldNum" sz="quarter" idx="4"/>
          </p:nvPr>
        </p:nvSpPr>
        <p:spPr>
          <a:xfrm>
            <a:off x="10956013" y="6422400"/>
            <a:ext cx="828000" cy="365125"/>
          </a:xfrm>
          <a:prstGeom prst="rect">
            <a:avLst/>
          </a:prstGeom>
        </p:spPr>
        <p:txBody>
          <a:bodyPr vert="horz" lIns="0" tIns="0" rIns="0" bIns="0" rtlCol="0" anchor="t" anchorCtr="0"/>
          <a:lstStyle>
            <a:lvl1pPr algn="r">
              <a:defRPr sz="1050">
                <a:solidFill>
                  <a:schemeClr val="tx1"/>
                </a:solidFill>
              </a:defRPr>
            </a:lvl1pPr>
          </a:lstStyle>
          <a:p>
            <a:fld id="{A7A59832-0670-4A1F-A204-F11AB30A08E7}" type="slidenum">
              <a:rPr lang="de-DE" smtClean="0"/>
              <a:t>‹Nr.›</a:t>
            </a:fld>
            <a:endParaRPr lang="de-DE"/>
          </a:p>
        </p:txBody>
      </p:sp>
      <p:cxnSp>
        <p:nvCxnSpPr>
          <p:cNvPr id="11" name="Gerader Verbinder 10"/>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bwMode="black">
          <a:xfrm>
            <a:off x="407987" y="404813"/>
            <a:ext cx="2246381" cy="612649"/>
          </a:xfrm>
          <a:prstGeom prst="rect">
            <a:avLst/>
          </a:prstGeom>
        </p:spPr>
      </p:pic>
      <p:cxnSp>
        <p:nvCxnSpPr>
          <p:cNvPr id="10" name="Gerader Verbinder 9"/>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939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82563" indent="-182563" algn="l" defTabSz="914400" rtl="0" eaLnBrk="1" latinLnBrk="0" hangingPunct="1">
        <a:lnSpc>
          <a:spcPct val="95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61950" indent="-179388" algn="l" defTabSz="914400" rtl="0" eaLnBrk="1" latinLnBrk="0" hangingPunct="1">
        <a:lnSpc>
          <a:spcPct val="95000"/>
        </a:lnSpc>
        <a:spcBef>
          <a:spcPts val="500"/>
        </a:spcBef>
        <a:buSzPct val="100000"/>
        <a:buFont typeface="Calibri" panose="020F0502020204030204" pitchFamily="34" charset="0"/>
        <a:buChar char="◦"/>
        <a:defRPr sz="2200" kern="1200">
          <a:solidFill>
            <a:schemeClr val="tx1"/>
          </a:solidFill>
          <a:latin typeface="+mn-lt"/>
          <a:ea typeface="+mn-ea"/>
          <a:cs typeface="+mn-cs"/>
        </a:defRPr>
      </a:lvl2pPr>
      <a:lvl3pPr marL="539750" indent="-184150"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3pPr>
      <a:lvl4pPr marL="722313" indent="-182563" algn="l" defTabSz="914400" rtl="0" eaLnBrk="1" latinLnBrk="0" hangingPunct="1">
        <a:lnSpc>
          <a:spcPct val="95000"/>
        </a:lnSpc>
        <a:spcBef>
          <a:spcPts val="500"/>
        </a:spcBef>
        <a:buFont typeface="Arial" panose="020B0604020202020204" pitchFamily="34" charset="0"/>
        <a:buChar char="•"/>
        <a:defRPr sz="2000" kern="1200">
          <a:solidFill>
            <a:schemeClr val="tx1"/>
          </a:solidFill>
          <a:latin typeface="+mn-lt"/>
          <a:ea typeface="+mn-ea"/>
          <a:cs typeface="+mn-cs"/>
        </a:defRPr>
      </a:lvl4pPr>
      <a:lvl5pPr marL="895350" indent="-173038"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pos="3840">
          <p15:clr>
            <a:srgbClr val="F26B43"/>
          </p15:clr>
        </p15:guide>
        <p15:guide id="15" orient="horz" pos="2160">
          <p15:clr>
            <a:srgbClr val="F26B43"/>
          </p15:clr>
        </p15:guide>
        <p15:guide id="16" pos="257">
          <p15:clr>
            <a:srgbClr val="F26B43"/>
          </p15:clr>
        </p15:guide>
        <p15:guide id="17" pos="7423">
          <p15:clr>
            <a:srgbClr val="F26B43"/>
          </p15:clr>
        </p15:guide>
        <p15:guide id="18" orient="horz" pos="255">
          <p15:clr>
            <a:srgbClr val="F26B43"/>
          </p15:clr>
        </p15:guide>
        <p15:guide id="19" orient="horz" pos="1434">
          <p15:clr>
            <a:srgbClr val="F26B43"/>
          </p15:clr>
        </p15:guide>
        <p15:guide id="20" orient="horz" pos="3884">
          <p15:clr>
            <a:srgbClr val="F26B43"/>
          </p15:clr>
        </p15:guide>
        <p15:guide id="21" pos="5632">
          <p15:clr>
            <a:srgbClr val="F26B43"/>
          </p15:clr>
        </p15:guide>
        <p15:guide id="22" orient="horz" pos="1366">
          <p15:clr>
            <a:srgbClr val="F26B43"/>
          </p15:clr>
        </p15:guide>
        <p15:guide id="23" orient="horz" pos="3748">
          <p15:clr>
            <a:srgbClr val="F26B43"/>
          </p15:clr>
        </p15:guide>
        <p15:guide id="24" orient="horz" pos="879">
          <p15:clr>
            <a:srgbClr val="F26B43"/>
          </p15:clr>
        </p15:guide>
        <p15:guide id="25" orient="horz" pos="8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ulia.Partheymuelle@univie.ac.at" TargetMode="External"/><Relationship Id="rId2" Type="http://schemas.openxmlformats.org/officeDocument/2006/relationships/hyperlink" Target="http://uni-wien-unterbau.at/uncategorized/ergebnisbericht-zur-beschaftigungssituation-im-mittelbau-an-der-universitat-wien/" TargetMode="External"/><Relationship Id="rId1" Type="http://schemas.openxmlformats.org/officeDocument/2006/relationships/slideLayout" Target="../slideLayouts/slideLayout2.xml"/><Relationship Id="rId4" Type="http://schemas.openxmlformats.org/officeDocument/2006/relationships/hyperlink" Target="mailto:unterbau_uniwien@nuwiss.a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147DAE23-219E-4A0B-AB9E-EA8B3CE53DF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6373" b="35247"/>
          <a:stretch/>
        </p:blipFill>
        <p:spPr>
          <a:xfrm>
            <a:off x="0" y="2723950"/>
            <a:ext cx="12204000" cy="4140000"/>
          </a:xfrm>
        </p:spPr>
      </p:pic>
      <p:sp>
        <p:nvSpPr>
          <p:cNvPr id="3" name="Titel 2">
            <a:extLst>
              <a:ext uri="{FF2B5EF4-FFF2-40B4-BE49-F238E27FC236}">
                <a16:creationId xmlns:a16="http://schemas.microsoft.com/office/drawing/2014/main" id="{295DB173-7DDB-4A99-AC1D-8A43C565F40A}"/>
              </a:ext>
            </a:extLst>
          </p:cNvPr>
          <p:cNvSpPr>
            <a:spLocks noGrp="1"/>
          </p:cNvSpPr>
          <p:nvPr>
            <p:ph type="ctrTitle"/>
          </p:nvPr>
        </p:nvSpPr>
        <p:spPr/>
        <p:txBody>
          <a:bodyPr/>
          <a:lstStyle/>
          <a:p>
            <a:r>
              <a:rPr lang="de-DE" sz="2800" dirty="0"/>
              <a:t>Studie: Zur Beschäftigungssituation im Mittelbau an der Universität Wien</a:t>
            </a:r>
          </a:p>
        </p:txBody>
      </p:sp>
      <p:sp>
        <p:nvSpPr>
          <p:cNvPr id="4" name="Untertitel 3">
            <a:extLst>
              <a:ext uri="{FF2B5EF4-FFF2-40B4-BE49-F238E27FC236}">
                <a16:creationId xmlns:a16="http://schemas.microsoft.com/office/drawing/2014/main" id="{083BE962-F5B7-4CD5-BB22-FE4E0459BCEC}"/>
              </a:ext>
            </a:extLst>
          </p:cNvPr>
          <p:cNvSpPr>
            <a:spLocks noGrp="1"/>
          </p:cNvSpPr>
          <p:nvPr>
            <p:ph type="subTitle" idx="1"/>
          </p:nvPr>
        </p:nvSpPr>
        <p:spPr/>
        <p:txBody>
          <a:bodyPr/>
          <a:lstStyle/>
          <a:p>
            <a:r>
              <a:rPr lang="de-DE" sz="1400" dirty="0"/>
              <a:t>Erstellt von Julia </a:t>
            </a:r>
            <a:r>
              <a:rPr lang="de-DE" sz="1400" dirty="0" err="1"/>
              <a:t>Partheymüller</a:t>
            </a:r>
            <a:r>
              <a:rPr lang="de-DE" sz="1400" dirty="0"/>
              <a:t> und Petra Dannecker Im Kontext der Arbeitsgruppe § 109 an der Fakultät für Sozialwissenschaften</a:t>
            </a:r>
            <a:br>
              <a:rPr lang="de-DE" sz="1400" dirty="0"/>
            </a:br>
            <a:r>
              <a:rPr lang="de-DE" sz="1400" dirty="0"/>
              <a:t>In Kooperation mit Netzwerk Unterbau Wissenschaft / Unterbau Uni Wien</a:t>
            </a:r>
          </a:p>
        </p:txBody>
      </p:sp>
    </p:spTree>
    <p:extLst>
      <p:ext uri="{BB962C8B-B14F-4D97-AF65-F5344CB8AC3E}">
        <p14:creationId xmlns:p14="http://schemas.microsoft.com/office/powerpoint/2010/main" val="106312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CD9F4-D2FB-4A67-AD75-43F207CBEFF4}"/>
              </a:ext>
            </a:extLst>
          </p:cNvPr>
          <p:cNvSpPr>
            <a:spLocks noGrp="1"/>
          </p:cNvSpPr>
          <p:nvPr>
            <p:ph type="title"/>
          </p:nvPr>
        </p:nvSpPr>
        <p:spPr>
          <a:xfrm>
            <a:off x="1140706" y="1374131"/>
            <a:ext cx="8532813" cy="622449"/>
          </a:xfrm>
        </p:spPr>
        <p:txBody>
          <a:bodyPr/>
          <a:lstStyle/>
          <a:p>
            <a:r>
              <a:rPr lang="de-DE" sz="1800" dirty="0"/>
              <a:t>Probleme bei der Einwerbung und Umsetzung von Forschungsprojekten </a:t>
            </a:r>
            <a:br>
              <a:rPr lang="de-DE" sz="1800" dirty="0"/>
            </a:br>
            <a:r>
              <a:rPr lang="de-DE" sz="1800" dirty="0"/>
              <a:t>(wenn </a:t>
            </a:r>
            <a:r>
              <a:rPr lang="de-DE" sz="1800" dirty="0" err="1"/>
              <a:t>invol</a:t>
            </a:r>
            <a:r>
              <a:rPr lang="de-DE" sz="1800" dirty="0"/>
              <a:t>-viert in Drittmittelforschung) </a:t>
            </a:r>
          </a:p>
        </p:txBody>
      </p:sp>
      <p:sp>
        <p:nvSpPr>
          <p:cNvPr id="4" name="Foliennummernplatzhalter 3">
            <a:extLst>
              <a:ext uri="{FF2B5EF4-FFF2-40B4-BE49-F238E27FC236}">
                <a16:creationId xmlns:a16="http://schemas.microsoft.com/office/drawing/2014/main" id="{8D65B1E9-C1A6-42B0-A4EA-5ADFB53F20DA}"/>
              </a:ext>
            </a:extLst>
          </p:cNvPr>
          <p:cNvSpPr>
            <a:spLocks noGrp="1"/>
          </p:cNvSpPr>
          <p:nvPr>
            <p:ph type="sldNum" sz="quarter" idx="12"/>
          </p:nvPr>
        </p:nvSpPr>
        <p:spPr/>
        <p:txBody>
          <a:bodyPr/>
          <a:lstStyle/>
          <a:p>
            <a:fld id="{A7A59832-0670-4A1F-A204-F11AB30A08E7}" type="slidenum">
              <a:rPr lang="de-DE" smtClean="0"/>
              <a:t>10</a:t>
            </a:fld>
            <a:endParaRPr lang="de-DE"/>
          </a:p>
        </p:txBody>
      </p:sp>
      <p:pic>
        <p:nvPicPr>
          <p:cNvPr id="6" name="Grafik 5">
            <a:extLst>
              <a:ext uri="{FF2B5EF4-FFF2-40B4-BE49-F238E27FC236}">
                <a16:creationId xmlns:a16="http://schemas.microsoft.com/office/drawing/2014/main" id="{5FA3A16F-CA72-4E37-A81D-DEE7EFBED62B}"/>
              </a:ext>
            </a:extLst>
          </p:cNvPr>
          <p:cNvPicPr>
            <a:picLocks noChangeAspect="1"/>
          </p:cNvPicPr>
          <p:nvPr/>
        </p:nvPicPr>
        <p:blipFill>
          <a:blip r:embed="rId2"/>
          <a:stretch>
            <a:fillRect/>
          </a:stretch>
        </p:blipFill>
        <p:spPr>
          <a:xfrm>
            <a:off x="1140706" y="2426574"/>
            <a:ext cx="5177878" cy="3523376"/>
          </a:xfrm>
          <a:prstGeom prst="rect">
            <a:avLst/>
          </a:prstGeom>
        </p:spPr>
      </p:pic>
      <p:sp>
        <p:nvSpPr>
          <p:cNvPr id="10" name="Textfeld 9">
            <a:extLst>
              <a:ext uri="{FF2B5EF4-FFF2-40B4-BE49-F238E27FC236}">
                <a16:creationId xmlns:a16="http://schemas.microsoft.com/office/drawing/2014/main" id="{E22D68A8-93E1-42E2-A52B-4878E0C1733B}"/>
              </a:ext>
            </a:extLst>
          </p:cNvPr>
          <p:cNvSpPr txBox="1"/>
          <p:nvPr/>
        </p:nvSpPr>
        <p:spPr>
          <a:xfrm>
            <a:off x="7153535" y="3011612"/>
            <a:ext cx="3897759" cy="2031325"/>
          </a:xfrm>
          <a:prstGeom prst="rect">
            <a:avLst/>
          </a:prstGeom>
          <a:noFill/>
        </p:spPr>
        <p:txBody>
          <a:bodyPr wrap="square" rtlCol="0">
            <a:spAutoFit/>
          </a:bodyPr>
          <a:lstStyle/>
          <a:p>
            <a:r>
              <a:rPr lang="de-DE" i="1" dirty="0"/>
              <a:t>„Ein Kollege hat eine FWF-Projektförderung über drei Jahre zuerkannt bekommen, kann diese aber möglicherweise nicht annehmen, da die Kettenvertragsregelung seine weitere </a:t>
            </a:r>
            <a:r>
              <a:rPr lang="de-DE" i="1" dirty="0" err="1"/>
              <a:t>Beschäfti-gung</a:t>
            </a:r>
            <a:r>
              <a:rPr lang="de-DE" i="1" dirty="0"/>
              <a:t> auf maximal zwei weitere Jahre beschränkt.“</a:t>
            </a:r>
            <a:endParaRPr lang="de-DE" dirty="0"/>
          </a:p>
        </p:txBody>
      </p:sp>
      <p:sp>
        <p:nvSpPr>
          <p:cNvPr id="11" name="Textfeld 10">
            <a:extLst>
              <a:ext uri="{FF2B5EF4-FFF2-40B4-BE49-F238E27FC236}">
                <a16:creationId xmlns:a16="http://schemas.microsoft.com/office/drawing/2014/main" id="{6F9B220D-A351-47D1-99E0-42DF242D0FEC}"/>
              </a:ext>
            </a:extLst>
          </p:cNvPr>
          <p:cNvSpPr txBox="1"/>
          <p:nvPr/>
        </p:nvSpPr>
        <p:spPr>
          <a:xfrm>
            <a:off x="814569" y="5796061"/>
            <a:ext cx="2709644" cy="307777"/>
          </a:xfrm>
          <a:prstGeom prst="rect">
            <a:avLst/>
          </a:prstGeom>
          <a:noFill/>
        </p:spPr>
        <p:txBody>
          <a:bodyPr wrap="square" rtlCol="0">
            <a:spAutoFit/>
          </a:bodyPr>
          <a:lstStyle/>
          <a:p>
            <a:r>
              <a:rPr lang="de-DE" sz="1400" dirty="0"/>
              <a:t>Abb. 11, S. 28</a:t>
            </a:r>
          </a:p>
        </p:txBody>
      </p:sp>
    </p:spTree>
    <p:extLst>
      <p:ext uri="{BB962C8B-B14F-4D97-AF65-F5344CB8AC3E}">
        <p14:creationId xmlns:p14="http://schemas.microsoft.com/office/powerpoint/2010/main" val="392261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FF3A0-C95F-42AC-BFF8-23E4B5217000}"/>
              </a:ext>
            </a:extLst>
          </p:cNvPr>
          <p:cNvSpPr>
            <a:spLocks noGrp="1"/>
          </p:cNvSpPr>
          <p:nvPr>
            <p:ph type="title"/>
          </p:nvPr>
        </p:nvSpPr>
        <p:spPr>
          <a:xfrm>
            <a:off x="725205" y="1539641"/>
            <a:ext cx="3966436" cy="454669"/>
          </a:xfrm>
        </p:spPr>
        <p:txBody>
          <a:bodyPr/>
          <a:lstStyle/>
          <a:p>
            <a:r>
              <a:rPr lang="de-DE" sz="1800" dirty="0"/>
              <a:t>Aussichten auf Festanstellung </a:t>
            </a:r>
            <a:br>
              <a:rPr lang="de-DE" sz="1800" dirty="0"/>
            </a:br>
            <a:r>
              <a:rPr lang="de-DE" sz="1800" dirty="0"/>
              <a:t>(wenn derzeit befristet)</a:t>
            </a:r>
          </a:p>
        </p:txBody>
      </p:sp>
      <p:pic>
        <p:nvPicPr>
          <p:cNvPr id="5" name="Inhaltsplatzhalter 4">
            <a:extLst>
              <a:ext uri="{FF2B5EF4-FFF2-40B4-BE49-F238E27FC236}">
                <a16:creationId xmlns:a16="http://schemas.microsoft.com/office/drawing/2014/main" id="{D81E3988-273F-474F-AC49-111DB932401A}"/>
              </a:ext>
            </a:extLst>
          </p:cNvPr>
          <p:cNvPicPr>
            <a:picLocks noGrp="1" noChangeAspect="1"/>
          </p:cNvPicPr>
          <p:nvPr>
            <p:ph idx="1"/>
          </p:nvPr>
        </p:nvPicPr>
        <p:blipFill>
          <a:blip r:embed="rId2"/>
          <a:stretch>
            <a:fillRect/>
          </a:stretch>
        </p:blipFill>
        <p:spPr>
          <a:xfrm>
            <a:off x="725205" y="2469422"/>
            <a:ext cx="4106988" cy="2794671"/>
          </a:xfrm>
          <a:prstGeom prst="rect">
            <a:avLst/>
          </a:prstGeom>
        </p:spPr>
      </p:pic>
      <p:sp>
        <p:nvSpPr>
          <p:cNvPr id="4" name="Foliennummernplatzhalter 3">
            <a:extLst>
              <a:ext uri="{FF2B5EF4-FFF2-40B4-BE49-F238E27FC236}">
                <a16:creationId xmlns:a16="http://schemas.microsoft.com/office/drawing/2014/main" id="{902939E2-EB31-4983-BA80-87C5F1ADAD6F}"/>
              </a:ext>
            </a:extLst>
          </p:cNvPr>
          <p:cNvSpPr>
            <a:spLocks noGrp="1"/>
          </p:cNvSpPr>
          <p:nvPr>
            <p:ph type="sldNum" sz="quarter" idx="12"/>
          </p:nvPr>
        </p:nvSpPr>
        <p:spPr/>
        <p:txBody>
          <a:bodyPr/>
          <a:lstStyle/>
          <a:p>
            <a:fld id="{A7A59832-0670-4A1F-A204-F11AB30A08E7}" type="slidenum">
              <a:rPr lang="de-DE" smtClean="0"/>
              <a:t>11</a:t>
            </a:fld>
            <a:endParaRPr lang="de-DE"/>
          </a:p>
        </p:txBody>
      </p:sp>
      <p:pic>
        <p:nvPicPr>
          <p:cNvPr id="6" name="Grafik 5">
            <a:extLst>
              <a:ext uri="{FF2B5EF4-FFF2-40B4-BE49-F238E27FC236}">
                <a16:creationId xmlns:a16="http://schemas.microsoft.com/office/drawing/2014/main" id="{EE4C19DB-ABCF-4C7F-8011-60B3F5F47576}"/>
              </a:ext>
            </a:extLst>
          </p:cNvPr>
          <p:cNvPicPr>
            <a:picLocks noChangeAspect="1"/>
          </p:cNvPicPr>
          <p:nvPr/>
        </p:nvPicPr>
        <p:blipFill>
          <a:blip r:embed="rId3"/>
          <a:stretch>
            <a:fillRect/>
          </a:stretch>
        </p:blipFill>
        <p:spPr>
          <a:xfrm>
            <a:off x="6389972" y="2198448"/>
            <a:ext cx="4106988" cy="3336618"/>
          </a:xfrm>
          <a:prstGeom prst="rect">
            <a:avLst/>
          </a:prstGeom>
        </p:spPr>
      </p:pic>
      <p:sp>
        <p:nvSpPr>
          <p:cNvPr id="7" name="Titel 1">
            <a:extLst>
              <a:ext uri="{FF2B5EF4-FFF2-40B4-BE49-F238E27FC236}">
                <a16:creationId xmlns:a16="http://schemas.microsoft.com/office/drawing/2014/main" id="{7F83B7F3-9631-4D20-B218-3B015442A60B}"/>
              </a:ext>
            </a:extLst>
          </p:cNvPr>
          <p:cNvSpPr txBox="1">
            <a:spLocks/>
          </p:cNvSpPr>
          <p:nvPr/>
        </p:nvSpPr>
        <p:spPr>
          <a:xfrm>
            <a:off x="6096000" y="1296217"/>
            <a:ext cx="8532813" cy="45466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de-DE" sz="1800" dirty="0"/>
              <a:t>Formen der Betroffenheit (Word Cloud)</a:t>
            </a:r>
          </a:p>
        </p:txBody>
      </p:sp>
      <p:sp>
        <p:nvSpPr>
          <p:cNvPr id="8" name="Textfeld 7">
            <a:extLst>
              <a:ext uri="{FF2B5EF4-FFF2-40B4-BE49-F238E27FC236}">
                <a16:creationId xmlns:a16="http://schemas.microsoft.com/office/drawing/2014/main" id="{46752983-C84B-40D1-B094-5D2AFAE33B1C}"/>
              </a:ext>
            </a:extLst>
          </p:cNvPr>
          <p:cNvSpPr txBox="1"/>
          <p:nvPr/>
        </p:nvSpPr>
        <p:spPr>
          <a:xfrm>
            <a:off x="814569" y="5796061"/>
            <a:ext cx="2709644" cy="307777"/>
          </a:xfrm>
          <a:prstGeom prst="rect">
            <a:avLst/>
          </a:prstGeom>
          <a:noFill/>
        </p:spPr>
        <p:txBody>
          <a:bodyPr wrap="square" rtlCol="0">
            <a:spAutoFit/>
          </a:bodyPr>
          <a:lstStyle/>
          <a:p>
            <a:r>
              <a:rPr lang="de-DE" sz="1400" dirty="0"/>
              <a:t>Abb. 9, S. 24</a:t>
            </a:r>
          </a:p>
        </p:txBody>
      </p:sp>
    </p:spTree>
    <p:extLst>
      <p:ext uri="{BB962C8B-B14F-4D97-AF65-F5344CB8AC3E}">
        <p14:creationId xmlns:p14="http://schemas.microsoft.com/office/powerpoint/2010/main" val="164571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D00D2-7ABA-4447-96D3-3CE8F2A305CE}"/>
              </a:ext>
            </a:extLst>
          </p:cNvPr>
          <p:cNvSpPr>
            <a:spLocks noGrp="1"/>
          </p:cNvSpPr>
          <p:nvPr>
            <p:ph type="title"/>
          </p:nvPr>
        </p:nvSpPr>
        <p:spPr/>
        <p:txBody>
          <a:bodyPr/>
          <a:lstStyle/>
          <a:p>
            <a:r>
              <a:rPr lang="de-DE" dirty="0"/>
              <a:t>Verbesserungsvorschläge</a:t>
            </a:r>
          </a:p>
        </p:txBody>
      </p:sp>
      <p:pic>
        <p:nvPicPr>
          <p:cNvPr id="5" name="Inhaltsplatzhalter 4">
            <a:extLst>
              <a:ext uri="{FF2B5EF4-FFF2-40B4-BE49-F238E27FC236}">
                <a16:creationId xmlns:a16="http://schemas.microsoft.com/office/drawing/2014/main" id="{16511B50-FE41-45F6-86B2-3659870420A0}"/>
              </a:ext>
            </a:extLst>
          </p:cNvPr>
          <p:cNvPicPr>
            <a:picLocks noGrp="1" noChangeAspect="1"/>
          </p:cNvPicPr>
          <p:nvPr>
            <p:ph idx="1"/>
          </p:nvPr>
        </p:nvPicPr>
        <p:blipFill>
          <a:blip r:embed="rId2"/>
          <a:stretch>
            <a:fillRect/>
          </a:stretch>
        </p:blipFill>
        <p:spPr>
          <a:xfrm>
            <a:off x="1623836" y="2666567"/>
            <a:ext cx="4203717" cy="2718229"/>
          </a:xfrm>
          <a:prstGeom prst="rect">
            <a:avLst/>
          </a:prstGeom>
        </p:spPr>
      </p:pic>
      <p:sp>
        <p:nvSpPr>
          <p:cNvPr id="4" name="Foliennummernplatzhalter 3">
            <a:extLst>
              <a:ext uri="{FF2B5EF4-FFF2-40B4-BE49-F238E27FC236}">
                <a16:creationId xmlns:a16="http://schemas.microsoft.com/office/drawing/2014/main" id="{1A5AC091-E3E5-441D-ABFD-A5C512802486}"/>
              </a:ext>
            </a:extLst>
          </p:cNvPr>
          <p:cNvSpPr>
            <a:spLocks noGrp="1"/>
          </p:cNvSpPr>
          <p:nvPr>
            <p:ph type="sldNum" sz="quarter" idx="12"/>
          </p:nvPr>
        </p:nvSpPr>
        <p:spPr/>
        <p:txBody>
          <a:bodyPr/>
          <a:lstStyle/>
          <a:p>
            <a:fld id="{A7A59832-0670-4A1F-A204-F11AB30A08E7}" type="slidenum">
              <a:rPr lang="de-DE" smtClean="0"/>
              <a:t>12</a:t>
            </a:fld>
            <a:endParaRPr lang="de-DE"/>
          </a:p>
        </p:txBody>
      </p:sp>
      <p:sp>
        <p:nvSpPr>
          <p:cNvPr id="6" name="Textfeld 5">
            <a:extLst>
              <a:ext uri="{FF2B5EF4-FFF2-40B4-BE49-F238E27FC236}">
                <a16:creationId xmlns:a16="http://schemas.microsoft.com/office/drawing/2014/main" id="{B3BB70DB-64CE-4CF9-BCC9-5F3E8BAA4C27}"/>
              </a:ext>
            </a:extLst>
          </p:cNvPr>
          <p:cNvSpPr txBox="1"/>
          <p:nvPr/>
        </p:nvSpPr>
        <p:spPr>
          <a:xfrm>
            <a:off x="7793372" y="2550253"/>
            <a:ext cx="2743200" cy="2585323"/>
          </a:xfrm>
          <a:prstGeom prst="rect">
            <a:avLst/>
          </a:prstGeom>
          <a:noFill/>
        </p:spPr>
        <p:txBody>
          <a:bodyPr wrap="square" rtlCol="0">
            <a:spAutoFit/>
          </a:bodyPr>
          <a:lstStyle/>
          <a:p>
            <a:r>
              <a:rPr lang="de-DE" i="1" dirty="0"/>
              <a:t>„Ein Kollege mit 12-jähriger Erfahrung am Institut verließ mit Vertragsende die Universität Wien. Es geht nicht nur seine Expertise, sondern vor allem die Kontinuität der Forschungstradition am Institut geht verloren.“</a:t>
            </a:r>
            <a:endParaRPr lang="de-DE" dirty="0"/>
          </a:p>
        </p:txBody>
      </p:sp>
    </p:spTree>
    <p:extLst>
      <p:ext uri="{BB962C8B-B14F-4D97-AF65-F5344CB8AC3E}">
        <p14:creationId xmlns:p14="http://schemas.microsoft.com/office/powerpoint/2010/main" val="370009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D32DE08-5CAB-4062-B440-2B3993F0F802}"/>
              </a:ext>
            </a:extLst>
          </p:cNvPr>
          <p:cNvSpPr>
            <a:spLocks noGrp="1"/>
          </p:cNvSpPr>
          <p:nvPr>
            <p:ph idx="1"/>
          </p:nvPr>
        </p:nvSpPr>
        <p:spPr>
          <a:xfrm>
            <a:off x="1297220" y="1739579"/>
            <a:ext cx="8532813" cy="3673475"/>
          </a:xfrm>
        </p:spPr>
        <p:txBody>
          <a:bodyPr/>
          <a:lstStyle/>
          <a:p>
            <a:pPr marL="0" indent="0">
              <a:buNone/>
            </a:pPr>
            <a:r>
              <a:rPr lang="de-DE" sz="2000" i="1" dirty="0"/>
              <a:t>„Es fehlt ganz deutlich eine Attraktivierung eines</a:t>
            </a:r>
            <a:r>
              <a:rPr lang="de-DE" sz="2000" b="1" i="1" dirty="0"/>
              <a:t> starken, stabilen und auch mittel- und langfristigen Mittelbaus</a:t>
            </a:r>
            <a:r>
              <a:rPr lang="de-DE" sz="2000" i="1" dirty="0"/>
              <a:t>, ohne den der Universitäts- und Wissenschaftsbetrieb ganz einfach gar nicht funktionieren kann. Der Mittelbau bzw. Unterbau ist unabdinglich für das Funktionieren von Hochschulen und wissenschaftlichen Institutionen, wieso kann man dem Mittelbau keine unbefristeten bzw. zumindest längerfristigen Möglichkeiten bieten? </a:t>
            </a:r>
          </a:p>
          <a:p>
            <a:pPr marL="0" indent="0">
              <a:buNone/>
            </a:pPr>
            <a:r>
              <a:rPr lang="de-DE" sz="2000" i="1" dirty="0"/>
              <a:t>Dies wäre meines Erachtens dringend nötig, nicht zuletzt deshalb, weil zurzeit wohl jeder am Wissenschaftsbetrieb/-beruf interessierten Person von betroffenen und aktiven Mitarbeiterinnen im Mittelbau </a:t>
            </a:r>
            <a:r>
              <a:rPr lang="de-DE" sz="2000" b="1" i="1" dirty="0"/>
              <a:t>davon abgeraten wird, diesen Weg einzuschlagen </a:t>
            </a:r>
            <a:r>
              <a:rPr lang="de-DE" sz="2000" i="1" dirty="0"/>
              <a:t>(bzw. zumindest wird der Frustration und der </a:t>
            </a:r>
            <a:r>
              <a:rPr lang="de-DE" sz="2000" i="1" dirty="0" err="1"/>
              <a:t>pre-kären</a:t>
            </a:r>
            <a:r>
              <a:rPr lang="de-DE" sz="2000" i="1" dirty="0"/>
              <a:t> Lage lautstark Luft gemacht). Und dies ist wohl das langsame Aushungern eines guten wissenschaftlichen Nachwuchses.“</a:t>
            </a:r>
            <a:endParaRPr lang="de-DE" sz="2000" dirty="0"/>
          </a:p>
        </p:txBody>
      </p:sp>
      <p:sp>
        <p:nvSpPr>
          <p:cNvPr id="4" name="Foliennummernplatzhalter 3">
            <a:extLst>
              <a:ext uri="{FF2B5EF4-FFF2-40B4-BE49-F238E27FC236}">
                <a16:creationId xmlns:a16="http://schemas.microsoft.com/office/drawing/2014/main" id="{CB0FE0EE-1A1D-498C-98D0-4CD3959AE187}"/>
              </a:ext>
            </a:extLst>
          </p:cNvPr>
          <p:cNvSpPr>
            <a:spLocks noGrp="1"/>
          </p:cNvSpPr>
          <p:nvPr>
            <p:ph type="sldNum" sz="quarter" idx="12"/>
          </p:nvPr>
        </p:nvSpPr>
        <p:spPr/>
        <p:txBody>
          <a:bodyPr/>
          <a:lstStyle/>
          <a:p>
            <a:fld id="{A7A59832-0670-4A1F-A204-F11AB30A08E7}" type="slidenum">
              <a:rPr lang="de-DE" smtClean="0"/>
              <a:t>13</a:t>
            </a:fld>
            <a:endParaRPr lang="de-DE"/>
          </a:p>
        </p:txBody>
      </p:sp>
    </p:spTree>
    <p:extLst>
      <p:ext uri="{BB962C8B-B14F-4D97-AF65-F5344CB8AC3E}">
        <p14:creationId xmlns:p14="http://schemas.microsoft.com/office/powerpoint/2010/main" val="410192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14</a:t>
            </a:fld>
            <a:endParaRPr lang="de-DE"/>
          </a:p>
        </p:txBody>
      </p:sp>
      <p:pic>
        <p:nvPicPr>
          <p:cNvPr id="6" name="Grafik 5">
            <a:extLst>
              <a:ext uri="{FF2B5EF4-FFF2-40B4-BE49-F238E27FC236}">
                <a16:creationId xmlns:a16="http://schemas.microsoft.com/office/drawing/2014/main" id="{48B7D2CA-978A-43BE-84D6-B4B196188D4A}"/>
              </a:ext>
            </a:extLst>
          </p:cNvPr>
          <p:cNvPicPr>
            <a:picLocks noChangeAspect="1"/>
          </p:cNvPicPr>
          <p:nvPr/>
        </p:nvPicPr>
        <p:blipFill rotWithShape="1">
          <a:blip r:embed="rId2">
            <a:extLst>
              <a:ext uri="{28A0092B-C50C-407E-A947-70E740481C1C}">
                <a14:useLocalDpi xmlns:a14="http://schemas.microsoft.com/office/drawing/2010/main" val="0"/>
              </a:ext>
            </a:extLst>
          </a:blip>
          <a:srcRect l="36298" r="19148"/>
          <a:stretch/>
        </p:blipFill>
        <p:spPr>
          <a:xfrm>
            <a:off x="7629525" y="-10181"/>
            <a:ext cx="4614862" cy="6878361"/>
          </a:xfrm>
          <a:prstGeom prst="rect">
            <a:avLst/>
          </a:prstGeom>
        </p:spPr>
      </p:pic>
      <p:sp>
        <p:nvSpPr>
          <p:cNvPr id="7" name="Rechteck 6">
            <a:extLst>
              <a:ext uri="{FF2B5EF4-FFF2-40B4-BE49-F238E27FC236}">
                <a16:creationId xmlns:a16="http://schemas.microsoft.com/office/drawing/2014/main" id="{2163A48D-EF39-4D38-ABEB-BE5B48513170}"/>
              </a:ext>
            </a:extLst>
          </p:cNvPr>
          <p:cNvSpPr/>
          <p:nvPr/>
        </p:nvSpPr>
        <p:spPr>
          <a:xfrm>
            <a:off x="7493795" y="0"/>
            <a:ext cx="4750592" cy="6858000"/>
          </a:xfrm>
          <a:prstGeom prst="rect">
            <a:avLst/>
          </a:prstGeom>
          <a:gradFill flip="none" rotWithShape="1">
            <a:gsLst>
              <a:gs pos="93000">
                <a:srgbClr val="F7FCFF"/>
              </a:gs>
              <a:gs pos="0">
                <a:schemeClr val="accent1">
                  <a:lumMod val="5000"/>
                  <a:lumOff val="95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a:xfrm>
            <a:off x="407987" y="1332186"/>
            <a:ext cx="9171782" cy="820064"/>
          </a:xfrm>
        </p:spPr>
        <p:txBody>
          <a:bodyPr/>
          <a:lstStyle/>
          <a:p>
            <a:r>
              <a:rPr lang="de-DE" dirty="0"/>
              <a:t>Handlungsempfehlungen: Kurzfristige Sofortmaßnahmen</a:t>
            </a:r>
          </a:p>
        </p:txBody>
      </p:sp>
      <p:sp>
        <p:nvSpPr>
          <p:cNvPr id="3" name="Inhaltsplatzhalter 2">
            <a:extLst>
              <a:ext uri="{FF2B5EF4-FFF2-40B4-BE49-F238E27FC236}">
                <a16:creationId xmlns:a16="http://schemas.microsoft.com/office/drawing/2014/main" id="{7CB8B09C-3FEF-4D7C-BB21-B383607AB425}"/>
              </a:ext>
            </a:extLst>
          </p:cNvPr>
          <p:cNvSpPr>
            <a:spLocks noGrp="1"/>
          </p:cNvSpPr>
          <p:nvPr>
            <p:ph idx="1"/>
          </p:nvPr>
        </p:nvSpPr>
        <p:spPr/>
        <p:txBody>
          <a:bodyPr/>
          <a:lstStyle/>
          <a:p>
            <a:r>
              <a:rPr lang="de-DE" sz="1600" dirty="0"/>
              <a:t>Die Klärung der Frage, ob zeitlich </a:t>
            </a:r>
            <a:r>
              <a:rPr lang="de-DE" sz="1600" b="1" dirty="0">
                <a:solidFill>
                  <a:schemeClr val="accent1"/>
                </a:solidFill>
              </a:rPr>
              <a:t>parallel zu einem anderen Arbeitsverhältnis bestehende Verträge </a:t>
            </a:r>
            <a:r>
              <a:rPr lang="de-DE" sz="1600" dirty="0"/>
              <a:t>zusätzlich auf die Kette angerechnet werden sollten, z.B. geringfügige Lehraufträge während des Doktorats.</a:t>
            </a:r>
          </a:p>
          <a:p>
            <a:r>
              <a:rPr lang="de-DE" sz="1600" dirty="0"/>
              <a:t>Die Konkretisierung des Gesetzes dahingehend, dass Zeiten als </a:t>
            </a:r>
            <a:r>
              <a:rPr lang="de-DE" sz="1600" b="1" dirty="0">
                <a:solidFill>
                  <a:schemeClr val="accent1"/>
                </a:solidFill>
              </a:rPr>
              <a:t>studentische Mitarbeiter*in</a:t>
            </a:r>
            <a:br>
              <a:rPr lang="de-DE" sz="1600" b="1" dirty="0">
                <a:solidFill>
                  <a:schemeClr val="accent1"/>
                </a:solidFill>
              </a:rPr>
            </a:br>
            <a:r>
              <a:rPr lang="de-DE" sz="1600" b="1" dirty="0" err="1">
                <a:solidFill>
                  <a:schemeClr val="accent1"/>
                </a:solidFill>
              </a:rPr>
              <a:t>in</a:t>
            </a:r>
            <a:r>
              <a:rPr lang="de-DE" sz="1600" b="1" dirty="0">
                <a:solidFill>
                  <a:schemeClr val="accent1"/>
                </a:solidFill>
              </a:rPr>
              <a:t> Drittmittelprojekten</a:t>
            </a:r>
            <a:r>
              <a:rPr lang="de-DE" sz="1600" dirty="0"/>
              <a:t> nicht angerechnet gehören.</a:t>
            </a:r>
          </a:p>
          <a:p>
            <a:r>
              <a:rPr lang="de-DE" sz="1600" dirty="0"/>
              <a:t>Ein grundsätzliche Klärung des Komplexes </a:t>
            </a:r>
            <a:r>
              <a:rPr lang="de-DE" sz="1600" b="1" dirty="0">
                <a:solidFill>
                  <a:schemeClr val="accent1"/>
                </a:solidFill>
              </a:rPr>
              <a:t>„Elternkarenz und Sonderbefristung”</a:t>
            </a:r>
            <a:r>
              <a:rPr lang="de-DE" sz="1600" dirty="0"/>
              <a:t>,</a:t>
            </a:r>
            <a:br>
              <a:rPr lang="de-DE" sz="1600" b="1" dirty="0">
                <a:solidFill>
                  <a:schemeClr val="accent1"/>
                </a:solidFill>
              </a:rPr>
            </a:br>
            <a:r>
              <a:rPr lang="de-DE" sz="1600" dirty="0"/>
              <a:t>insbesondere der ungewöhnlichen Anrechnungspraxis an der Universität Wien.</a:t>
            </a:r>
          </a:p>
          <a:p>
            <a:r>
              <a:rPr lang="de-DE" sz="1600" dirty="0"/>
              <a:t>Nachbesserung bei den </a:t>
            </a:r>
            <a:r>
              <a:rPr lang="de-DE" sz="1600" b="1" dirty="0">
                <a:solidFill>
                  <a:schemeClr val="accent1"/>
                </a:solidFill>
              </a:rPr>
              <a:t>Übergangsregeln</a:t>
            </a:r>
            <a:r>
              <a:rPr lang="de-DE" sz="1600" dirty="0"/>
              <a:t>, d.h. keine rückwirkende Anrechnung, von der insbes. langjährige Mitarbeiter*innen, die vielfach sehr hohe Drittmittel an die Universität gebracht haben, betroffen sind.</a:t>
            </a:r>
          </a:p>
          <a:p>
            <a:r>
              <a:rPr lang="de-DE" sz="1600" dirty="0"/>
              <a:t>Die Klärung weiterer Details von </a:t>
            </a:r>
            <a:r>
              <a:rPr lang="de-DE" sz="1600" b="1" dirty="0">
                <a:solidFill>
                  <a:schemeClr val="accent1"/>
                </a:solidFill>
              </a:rPr>
              <a:t>Anrechnungspraktiken</a:t>
            </a:r>
            <a:br>
              <a:rPr lang="de-DE" sz="1600" dirty="0"/>
            </a:br>
            <a:r>
              <a:rPr lang="de-DE" sz="1600" dirty="0"/>
              <a:t>(z.B. Anrechnung von Zeiten im allgemeinen Personal).</a:t>
            </a:r>
          </a:p>
        </p:txBody>
      </p:sp>
    </p:spTree>
    <p:extLst>
      <p:ext uri="{BB962C8B-B14F-4D97-AF65-F5344CB8AC3E}">
        <p14:creationId xmlns:p14="http://schemas.microsoft.com/office/powerpoint/2010/main" val="200581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p:txBody>
          <a:bodyPr/>
          <a:lstStyle/>
          <a:p>
            <a:r>
              <a:rPr lang="de-DE" dirty="0"/>
              <a:t>Handlungsempfehlungen: Langfristige Ziele</a:t>
            </a:r>
          </a:p>
        </p:txBody>
      </p:sp>
      <p:sp>
        <p:nvSpPr>
          <p:cNvPr id="3" name="Inhaltsplatzhalter 2">
            <a:extLst>
              <a:ext uri="{FF2B5EF4-FFF2-40B4-BE49-F238E27FC236}">
                <a16:creationId xmlns:a16="http://schemas.microsoft.com/office/drawing/2014/main" id="{7CB8B09C-3FEF-4D7C-BB21-B383607AB425}"/>
              </a:ext>
            </a:extLst>
          </p:cNvPr>
          <p:cNvSpPr>
            <a:spLocks noGrp="1"/>
          </p:cNvSpPr>
          <p:nvPr>
            <p:ph idx="1"/>
          </p:nvPr>
        </p:nvSpPr>
        <p:spPr/>
        <p:txBody>
          <a:bodyPr/>
          <a:lstStyle/>
          <a:p>
            <a:r>
              <a:rPr lang="de-DE" dirty="0"/>
              <a:t>Langfristig wünschen sich die meisten Befragten einen </a:t>
            </a:r>
            <a:r>
              <a:rPr lang="de-DE" b="1" dirty="0">
                <a:solidFill>
                  <a:schemeClr val="accent1"/>
                </a:solidFill>
              </a:rPr>
              <a:t>strukturellen Wandel hin zu einem System mit mehr unbefristeten Stellen und mehr Planungssicherheit</a:t>
            </a:r>
            <a:r>
              <a:rPr lang="de-DE" dirty="0"/>
              <a:t>. Jetzt wäre der richtige Zeitpunkt, um die Weichen dafür zu stellen, insbesondere im Hinblick auf die Leistungsvereinbarungen, die gemäß neuer Gesetzeslage künftig auch Maßnahmen zur Verstetigung von Beschäftigungsverhältnissen und zur Attraktivierung von Karrierewegen beinhalten sollen. Ein verstärkter Dialog, unter Einbeziehung der Perspektive von Betroffenen, wäre notwendig, um eine gemeinsame Vision für gute Arbeitsbedingungen an der Universität zu entwickeln.</a:t>
            </a:r>
          </a:p>
        </p:txBody>
      </p:sp>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15</a:t>
            </a:fld>
            <a:endParaRPr lang="de-DE"/>
          </a:p>
        </p:txBody>
      </p:sp>
      <p:pic>
        <p:nvPicPr>
          <p:cNvPr id="6" name="Grafik 5">
            <a:extLst>
              <a:ext uri="{FF2B5EF4-FFF2-40B4-BE49-F238E27FC236}">
                <a16:creationId xmlns:a16="http://schemas.microsoft.com/office/drawing/2014/main" id="{CFC03D0D-43B6-450D-B3F7-7796BC038F46}"/>
              </a:ext>
            </a:extLst>
          </p:cNvPr>
          <p:cNvPicPr>
            <a:picLocks noChangeAspect="1"/>
          </p:cNvPicPr>
          <p:nvPr/>
        </p:nvPicPr>
        <p:blipFill rotWithShape="1">
          <a:blip r:embed="rId2">
            <a:extLst>
              <a:ext uri="{28A0092B-C50C-407E-A947-70E740481C1C}">
                <a14:useLocalDpi xmlns:a14="http://schemas.microsoft.com/office/drawing/2010/main" val="0"/>
              </a:ext>
            </a:extLst>
          </a:blip>
          <a:srcRect l="15065" t="3079" r="19612" b="7428"/>
          <a:stretch/>
        </p:blipFill>
        <p:spPr>
          <a:xfrm>
            <a:off x="8999782" y="1"/>
            <a:ext cx="3192218" cy="6858000"/>
          </a:xfrm>
          <a:prstGeom prst="rect">
            <a:avLst/>
          </a:prstGeom>
        </p:spPr>
      </p:pic>
      <p:sp>
        <p:nvSpPr>
          <p:cNvPr id="7" name="Rechteck 6">
            <a:extLst>
              <a:ext uri="{FF2B5EF4-FFF2-40B4-BE49-F238E27FC236}">
                <a16:creationId xmlns:a16="http://schemas.microsoft.com/office/drawing/2014/main" id="{36D0BC44-3223-4839-BCF0-0F601EE346B2}"/>
              </a:ext>
            </a:extLst>
          </p:cNvPr>
          <p:cNvSpPr/>
          <p:nvPr/>
        </p:nvSpPr>
        <p:spPr>
          <a:xfrm>
            <a:off x="8686799" y="0"/>
            <a:ext cx="3505201" cy="6858000"/>
          </a:xfrm>
          <a:prstGeom prst="rect">
            <a:avLst/>
          </a:prstGeom>
          <a:gradFill flip="none" rotWithShape="1">
            <a:gsLst>
              <a:gs pos="93000">
                <a:srgbClr val="F7FCFF"/>
              </a:gs>
              <a:gs pos="0">
                <a:schemeClr val="accent1">
                  <a:lumMod val="5000"/>
                  <a:lumOff val="95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Tree>
    <p:extLst>
      <p:ext uri="{BB962C8B-B14F-4D97-AF65-F5344CB8AC3E}">
        <p14:creationId xmlns:p14="http://schemas.microsoft.com/office/powerpoint/2010/main" val="429133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p:txBody>
          <a:bodyPr/>
          <a:lstStyle/>
          <a:p>
            <a:r>
              <a:rPr lang="de-DE" dirty="0"/>
              <a:t>Weitere Infos</a:t>
            </a:r>
          </a:p>
        </p:txBody>
      </p:sp>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16</a:t>
            </a:fld>
            <a:endParaRPr lang="de-DE"/>
          </a:p>
        </p:txBody>
      </p:sp>
      <p:sp>
        <p:nvSpPr>
          <p:cNvPr id="3" name="Inhaltsplatzhalter 2">
            <a:extLst>
              <a:ext uri="{FF2B5EF4-FFF2-40B4-BE49-F238E27FC236}">
                <a16:creationId xmlns:a16="http://schemas.microsoft.com/office/drawing/2014/main" id="{7CB8B09C-3FEF-4D7C-BB21-B383607AB425}"/>
              </a:ext>
            </a:extLst>
          </p:cNvPr>
          <p:cNvSpPr>
            <a:spLocks noGrp="1"/>
          </p:cNvSpPr>
          <p:nvPr>
            <p:ph idx="1"/>
          </p:nvPr>
        </p:nvSpPr>
        <p:spPr>
          <a:xfrm>
            <a:off x="407987" y="2276475"/>
            <a:ext cx="7781281" cy="3673475"/>
          </a:xfrm>
        </p:spPr>
        <p:txBody>
          <a:bodyPr/>
          <a:lstStyle/>
          <a:p>
            <a:r>
              <a:rPr lang="de-DE" b="1" dirty="0">
                <a:solidFill>
                  <a:schemeClr val="accent1"/>
                </a:solidFill>
                <a:hlinkClick r:id="rId2">
                  <a:extLst>
                    <a:ext uri="{A12FA001-AC4F-418D-AE19-62706E023703}">
                      <ahyp:hlinkClr xmlns:ahyp="http://schemas.microsoft.com/office/drawing/2018/hyperlinkcolor" val="tx"/>
                    </a:ext>
                  </a:extLst>
                </a:hlinkClick>
              </a:rPr>
              <a:t>Link zur Studie </a:t>
            </a:r>
            <a:r>
              <a:rPr lang="de-DE" dirty="0"/>
              <a:t>inkl. Detaillierter Ergebnisse</a:t>
            </a:r>
          </a:p>
          <a:p>
            <a:r>
              <a:rPr lang="de-DE" dirty="0"/>
              <a:t>Nachfragen an: </a:t>
            </a:r>
            <a:r>
              <a:rPr lang="de-DE" dirty="0">
                <a:hlinkClick r:id="rId3"/>
              </a:rPr>
              <a:t>Julia.Partheymuelle@univie.ac.at</a:t>
            </a:r>
            <a:r>
              <a:rPr lang="de-DE" dirty="0"/>
              <a:t> ; </a:t>
            </a:r>
            <a:r>
              <a:rPr lang="de-DE" dirty="0">
                <a:hlinkClick r:id="rId4"/>
              </a:rPr>
              <a:t>unterbau_uniwien@nuwiss.at</a:t>
            </a:r>
            <a:endParaRPr lang="de-DE" dirty="0"/>
          </a:p>
        </p:txBody>
      </p:sp>
    </p:spTree>
    <p:extLst>
      <p:ext uri="{BB962C8B-B14F-4D97-AF65-F5344CB8AC3E}">
        <p14:creationId xmlns:p14="http://schemas.microsoft.com/office/powerpoint/2010/main" val="344601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p:txBody>
          <a:bodyPr/>
          <a:lstStyle/>
          <a:p>
            <a:r>
              <a:rPr lang="de-DE" dirty="0"/>
              <a:t>Studiendesign</a:t>
            </a:r>
          </a:p>
        </p:txBody>
      </p:sp>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2</a:t>
            </a:fld>
            <a:endParaRPr lang="de-DE"/>
          </a:p>
        </p:txBody>
      </p:sp>
      <p:pic>
        <p:nvPicPr>
          <p:cNvPr id="6" name="Grafik 5">
            <a:extLst>
              <a:ext uri="{FF2B5EF4-FFF2-40B4-BE49-F238E27FC236}">
                <a16:creationId xmlns:a16="http://schemas.microsoft.com/office/drawing/2014/main" id="{255E9EC3-3692-417B-912F-9AEAEB10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268" y="0"/>
            <a:ext cx="4574232" cy="6858000"/>
          </a:xfrm>
          <a:prstGeom prst="rect">
            <a:avLst/>
          </a:prstGeom>
        </p:spPr>
      </p:pic>
      <p:sp>
        <p:nvSpPr>
          <p:cNvPr id="7" name="Rechteck 6">
            <a:extLst>
              <a:ext uri="{FF2B5EF4-FFF2-40B4-BE49-F238E27FC236}">
                <a16:creationId xmlns:a16="http://schemas.microsoft.com/office/drawing/2014/main" id="{991DAE79-0B39-48A3-87A8-8BFEE65CA681}"/>
              </a:ext>
            </a:extLst>
          </p:cNvPr>
          <p:cNvSpPr/>
          <p:nvPr/>
        </p:nvSpPr>
        <p:spPr>
          <a:xfrm>
            <a:off x="8189268" y="0"/>
            <a:ext cx="4097981" cy="6858000"/>
          </a:xfrm>
          <a:prstGeom prst="rect">
            <a:avLst/>
          </a:prstGeom>
          <a:gradFill flip="none" rotWithShape="1">
            <a:gsLst>
              <a:gs pos="93000">
                <a:srgbClr val="F7FCFF"/>
              </a:gs>
              <a:gs pos="0">
                <a:schemeClr val="accent1">
                  <a:lumMod val="5000"/>
                  <a:lumOff val="95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3" name="Inhaltsplatzhalter 2">
            <a:extLst>
              <a:ext uri="{FF2B5EF4-FFF2-40B4-BE49-F238E27FC236}">
                <a16:creationId xmlns:a16="http://schemas.microsoft.com/office/drawing/2014/main" id="{7CB8B09C-3FEF-4D7C-BB21-B383607AB425}"/>
              </a:ext>
            </a:extLst>
          </p:cNvPr>
          <p:cNvSpPr>
            <a:spLocks noGrp="1"/>
          </p:cNvSpPr>
          <p:nvPr>
            <p:ph idx="1"/>
          </p:nvPr>
        </p:nvSpPr>
        <p:spPr>
          <a:xfrm>
            <a:off x="407987" y="2276475"/>
            <a:ext cx="7781281" cy="3673475"/>
          </a:xfrm>
        </p:spPr>
        <p:txBody>
          <a:bodyPr/>
          <a:lstStyle/>
          <a:p>
            <a:r>
              <a:rPr lang="de-DE" dirty="0"/>
              <a:t>Die Umfrage, auf der der Bericht basiert, wurde im </a:t>
            </a:r>
            <a:r>
              <a:rPr lang="de-DE" b="1" dirty="0">
                <a:solidFill>
                  <a:schemeClr val="accent1"/>
                </a:solidFill>
              </a:rPr>
              <a:t>Zeitraum Dezember 2022 bis Jänner 2023</a:t>
            </a:r>
            <a:r>
              <a:rPr lang="de-DE" dirty="0"/>
              <a:t> von der kurienübergreifenden AG § 109 an der Fakultät für Sozialwissenschaften durchgeführt.</a:t>
            </a:r>
          </a:p>
          <a:p>
            <a:r>
              <a:rPr lang="de-DE" dirty="0"/>
              <a:t>Insgesamt beteiligten sich </a:t>
            </a:r>
            <a:r>
              <a:rPr lang="de-DE" b="1" dirty="0">
                <a:solidFill>
                  <a:schemeClr val="accent1"/>
                </a:solidFill>
              </a:rPr>
              <a:t>1.102 Mittelbau-Angehörige </a:t>
            </a:r>
            <a:r>
              <a:rPr lang="de-DE" dirty="0"/>
              <a:t>(= ca. 16 % von rund 7.000 Beschäftigten im akademischen Mittelbau der Universität Wien) an der Befragung.</a:t>
            </a:r>
          </a:p>
          <a:p>
            <a:r>
              <a:rPr lang="de-DE" dirty="0"/>
              <a:t>Neben den </a:t>
            </a:r>
            <a:r>
              <a:rPr lang="de-DE" b="1" dirty="0">
                <a:solidFill>
                  <a:schemeClr val="accent1"/>
                </a:solidFill>
              </a:rPr>
              <a:t>quantitativen Auswertungen </a:t>
            </a:r>
            <a:r>
              <a:rPr lang="de-DE" dirty="0"/>
              <a:t>der Befragungsdaten enthält der Bericht auch Auswertungen des umfassenden </a:t>
            </a:r>
            <a:r>
              <a:rPr lang="de-DE" b="1" dirty="0">
                <a:solidFill>
                  <a:schemeClr val="accent1"/>
                </a:solidFill>
              </a:rPr>
              <a:t>qualitativen Datenmaterials</a:t>
            </a:r>
            <a:r>
              <a:rPr lang="de-DE" dirty="0"/>
              <a:t>, die die Ergebnisse weiter untermauern und die vorliegenden Probleme aufzeigen. </a:t>
            </a:r>
          </a:p>
        </p:txBody>
      </p:sp>
    </p:spTree>
    <p:extLst>
      <p:ext uri="{BB962C8B-B14F-4D97-AF65-F5344CB8AC3E}">
        <p14:creationId xmlns:p14="http://schemas.microsoft.com/office/powerpoint/2010/main" val="11424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7A2AB34-7F5E-4258-80B7-34AECC781376}"/>
              </a:ext>
            </a:extLst>
          </p:cNvPr>
          <p:cNvPicPr>
            <a:picLocks noChangeAspect="1"/>
          </p:cNvPicPr>
          <p:nvPr/>
        </p:nvPicPr>
        <p:blipFill>
          <a:blip r:embed="rId2"/>
          <a:stretch>
            <a:fillRect/>
          </a:stretch>
        </p:blipFill>
        <p:spPr>
          <a:xfrm>
            <a:off x="347004" y="2252444"/>
            <a:ext cx="4882222" cy="3898430"/>
          </a:xfrm>
          <a:prstGeom prst="rect">
            <a:avLst/>
          </a:prstGeom>
        </p:spPr>
      </p:pic>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p:txBody>
          <a:bodyPr/>
          <a:lstStyle/>
          <a:p>
            <a:r>
              <a:rPr lang="de-DE" dirty="0"/>
              <a:t>Teilnehmer*innen</a:t>
            </a:r>
          </a:p>
        </p:txBody>
      </p:sp>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3</a:t>
            </a:fld>
            <a:endParaRPr lang="de-DE"/>
          </a:p>
        </p:txBody>
      </p:sp>
      <p:pic>
        <p:nvPicPr>
          <p:cNvPr id="10" name="Grafik 9">
            <a:extLst>
              <a:ext uri="{FF2B5EF4-FFF2-40B4-BE49-F238E27FC236}">
                <a16:creationId xmlns:a16="http://schemas.microsoft.com/office/drawing/2014/main" id="{D3731BE6-E403-4A8C-A2EF-602EB006F595}"/>
              </a:ext>
            </a:extLst>
          </p:cNvPr>
          <p:cNvPicPr>
            <a:picLocks noChangeAspect="1"/>
          </p:cNvPicPr>
          <p:nvPr/>
        </p:nvPicPr>
        <p:blipFill>
          <a:blip r:embed="rId3"/>
          <a:stretch>
            <a:fillRect/>
          </a:stretch>
        </p:blipFill>
        <p:spPr>
          <a:xfrm>
            <a:off x="6006446" y="2152250"/>
            <a:ext cx="5777567" cy="3842323"/>
          </a:xfrm>
          <a:prstGeom prst="rect">
            <a:avLst/>
          </a:prstGeom>
        </p:spPr>
      </p:pic>
    </p:spTree>
    <p:extLst>
      <p:ext uri="{BB962C8B-B14F-4D97-AF65-F5344CB8AC3E}">
        <p14:creationId xmlns:p14="http://schemas.microsoft.com/office/powerpoint/2010/main" val="365719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p:txBody>
          <a:bodyPr/>
          <a:lstStyle/>
          <a:p>
            <a:r>
              <a:rPr lang="de-DE" dirty="0"/>
              <a:t>Teilnehmer*innen</a:t>
            </a:r>
          </a:p>
        </p:txBody>
      </p:sp>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4</a:t>
            </a:fld>
            <a:endParaRPr lang="de-DE"/>
          </a:p>
        </p:txBody>
      </p:sp>
      <p:pic>
        <p:nvPicPr>
          <p:cNvPr id="3" name="Grafik 2">
            <a:extLst>
              <a:ext uri="{FF2B5EF4-FFF2-40B4-BE49-F238E27FC236}">
                <a16:creationId xmlns:a16="http://schemas.microsoft.com/office/drawing/2014/main" id="{7F551471-2BE0-413E-834F-0BB88F66FD55}"/>
              </a:ext>
            </a:extLst>
          </p:cNvPr>
          <p:cNvPicPr>
            <a:picLocks noChangeAspect="1"/>
          </p:cNvPicPr>
          <p:nvPr/>
        </p:nvPicPr>
        <p:blipFill>
          <a:blip r:embed="rId2"/>
          <a:stretch>
            <a:fillRect/>
          </a:stretch>
        </p:blipFill>
        <p:spPr>
          <a:xfrm>
            <a:off x="1000125" y="2202392"/>
            <a:ext cx="9529763" cy="3805437"/>
          </a:xfrm>
          <a:prstGeom prst="rect">
            <a:avLst/>
          </a:prstGeom>
        </p:spPr>
      </p:pic>
    </p:spTree>
    <p:extLst>
      <p:ext uri="{BB962C8B-B14F-4D97-AF65-F5344CB8AC3E}">
        <p14:creationId xmlns:p14="http://schemas.microsoft.com/office/powerpoint/2010/main" val="150590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p:txBody>
          <a:bodyPr/>
          <a:lstStyle/>
          <a:p>
            <a:r>
              <a:rPr lang="de-DE" dirty="0"/>
              <a:t>Teilnehmer*innen</a:t>
            </a:r>
          </a:p>
        </p:txBody>
      </p:sp>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5</a:t>
            </a:fld>
            <a:endParaRPr lang="de-DE"/>
          </a:p>
        </p:txBody>
      </p:sp>
      <p:pic>
        <p:nvPicPr>
          <p:cNvPr id="5" name="Grafik 4">
            <a:extLst>
              <a:ext uri="{FF2B5EF4-FFF2-40B4-BE49-F238E27FC236}">
                <a16:creationId xmlns:a16="http://schemas.microsoft.com/office/drawing/2014/main" id="{F1A1F9DC-369F-4772-9D67-7196763A5AC7}"/>
              </a:ext>
            </a:extLst>
          </p:cNvPr>
          <p:cNvPicPr>
            <a:picLocks noChangeAspect="1"/>
          </p:cNvPicPr>
          <p:nvPr/>
        </p:nvPicPr>
        <p:blipFill>
          <a:blip r:embed="rId2"/>
          <a:stretch>
            <a:fillRect/>
          </a:stretch>
        </p:blipFill>
        <p:spPr>
          <a:xfrm>
            <a:off x="3986212" y="1824832"/>
            <a:ext cx="6113761" cy="4075840"/>
          </a:xfrm>
          <a:prstGeom prst="rect">
            <a:avLst/>
          </a:prstGeom>
        </p:spPr>
      </p:pic>
    </p:spTree>
    <p:extLst>
      <p:ext uri="{BB962C8B-B14F-4D97-AF65-F5344CB8AC3E}">
        <p14:creationId xmlns:p14="http://schemas.microsoft.com/office/powerpoint/2010/main" val="142107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10E9D0F-CC4F-4933-8F5C-E23D4A369655}"/>
              </a:ext>
            </a:extLst>
          </p:cNvPr>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8" name="Rechteck 7">
            <a:extLst>
              <a:ext uri="{FF2B5EF4-FFF2-40B4-BE49-F238E27FC236}">
                <a16:creationId xmlns:a16="http://schemas.microsoft.com/office/drawing/2014/main" id="{4E5717E6-FD50-497A-BDA0-60C249158BA6}"/>
              </a:ext>
            </a:extLst>
          </p:cNvPr>
          <p:cNvSpPr/>
          <p:nvPr/>
        </p:nvSpPr>
        <p:spPr>
          <a:xfrm>
            <a:off x="0" y="0"/>
            <a:ext cx="12192000" cy="6858000"/>
          </a:xfrm>
          <a:prstGeom prst="rect">
            <a:avLst/>
          </a:prstGeom>
          <a:gradFill flip="none" rotWithShape="1">
            <a:gsLst>
              <a:gs pos="50000">
                <a:srgbClr val="F7FCFF"/>
              </a:gs>
              <a:gs pos="0">
                <a:schemeClr val="accent1">
                  <a:lumMod val="5000"/>
                  <a:lumOff val="95000"/>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4" name="Foliennummernplatzhalter 3">
            <a:extLst>
              <a:ext uri="{FF2B5EF4-FFF2-40B4-BE49-F238E27FC236}">
                <a16:creationId xmlns:a16="http://schemas.microsoft.com/office/drawing/2014/main" id="{40919254-8376-4823-BBCF-AC98AF1A3530}"/>
              </a:ext>
            </a:extLst>
          </p:cNvPr>
          <p:cNvSpPr>
            <a:spLocks noGrp="1"/>
          </p:cNvSpPr>
          <p:nvPr>
            <p:ph type="sldNum" sz="quarter" idx="12"/>
          </p:nvPr>
        </p:nvSpPr>
        <p:spPr/>
        <p:txBody>
          <a:bodyPr/>
          <a:lstStyle/>
          <a:p>
            <a:fld id="{A7A59832-0670-4A1F-A204-F11AB30A08E7}" type="slidenum">
              <a:rPr lang="de-DE" smtClean="0"/>
              <a:t>6</a:t>
            </a:fld>
            <a:endParaRPr lang="de-DE"/>
          </a:p>
        </p:txBody>
      </p:sp>
      <p:sp>
        <p:nvSpPr>
          <p:cNvPr id="2" name="Titel 1">
            <a:extLst>
              <a:ext uri="{FF2B5EF4-FFF2-40B4-BE49-F238E27FC236}">
                <a16:creationId xmlns:a16="http://schemas.microsoft.com/office/drawing/2014/main" id="{58984A36-FFC8-4BF6-A32C-A45AC0FBE41E}"/>
              </a:ext>
            </a:extLst>
          </p:cNvPr>
          <p:cNvSpPr>
            <a:spLocks noGrp="1"/>
          </p:cNvSpPr>
          <p:nvPr>
            <p:ph type="title"/>
          </p:nvPr>
        </p:nvSpPr>
        <p:spPr/>
        <p:txBody>
          <a:bodyPr/>
          <a:lstStyle/>
          <a:p>
            <a:r>
              <a:rPr lang="de-DE" dirty="0"/>
              <a:t>Zentrale Ergebnisse</a:t>
            </a:r>
          </a:p>
        </p:txBody>
      </p:sp>
      <p:sp>
        <p:nvSpPr>
          <p:cNvPr id="3" name="Inhaltsplatzhalter 2">
            <a:extLst>
              <a:ext uri="{FF2B5EF4-FFF2-40B4-BE49-F238E27FC236}">
                <a16:creationId xmlns:a16="http://schemas.microsoft.com/office/drawing/2014/main" id="{7CB8B09C-3FEF-4D7C-BB21-B383607AB425}"/>
              </a:ext>
            </a:extLst>
          </p:cNvPr>
          <p:cNvSpPr>
            <a:spLocks noGrp="1"/>
          </p:cNvSpPr>
          <p:nvPr>
            <p:ph idx="1"/>
          </p:nvPr>
        </p:nvSpPr>
        <p:spPr>
          <a:xfrm>
            <a:off x="407987" y="2276475"/>
            <a:ext cx="7235825" cy="3673475"/>
          </a:xfrm>
        </p:spPr>
        <p:txBody>
          <a:bodyPr/>
          <a:lstStyle/>
          <a:p>
            <a:r>
              <a:rPr lang="de-DE" sz="1400" b="1" dirty="0">
                <a:solidFill>
                  <a:schemeClr val="accent1"/>
                </a:solidFill>
              </a:rPr>
              <a:t>Geringe Informiertheit über die Rechtslage</a:t>
            </a:r>
          </a:p>
          <a:p>
            <a:pPr lvl="1"/>
            <a:r>
              <a:rPr lang="de-DE" sz="1200" dirty="0"/>
              <a:t>Die meisten Befragten fühlen sich wenig über die Kettenvertragsregelung und die sie betreffenden Aspekte der UG-Novelle informiert.</a:t>
            </a:r>
          </a:p>
          <a:p>
            <a:r>
              <a:rPr lang="de-DE" sz="1400" b="1" dirty="0">
                <a:solidFill>
                  <a:schemeClr val="accent1"/>
                </a:solidFill>
              </a:rPr>
              <a:t>Universelle Betroffenheit aufgrund komplexer Erwerbsbiografien</a:t>
            </a:r>
          </a:p>
          <a:p>
            <a:pPr lvl="1"/>
            <a:r>
              <a:rPr lang="de-DE" sz="1200" dirty="0"/>
              <a:t>Der ganz überwiegende Teil der Mittelbau-Angehörigen ist befristet beschäftigt. Wer nicht bereits akut betroffen ist, wird es in Zukunft sein, u.a. aufgrund der komplexen Erwerbsbiografien durch z.B. befristete Stellen vor 2021.</a:t>
            </a:r>
          </a:p>
          <a:p>
            <a:r>
              <a:rPr lang="de-DE" sz="1400" b="1" dirty="0">
                <a:solidFill>
                  <a:schemeClr val="accent1"/>
                </a:solidFill>
              </a:rPr>
              <a:t>Vielfältige Auswirkungen auf die Beschäftigten</a:t>
            </a:r>
          </a:p>
          <a:p>
            <a:pPr lvl="1"/>
            <a:r>
              <a:rPr lang="de-DE" sz="1200" dirty="0"/>
              <a:t>Betroffenheit äußert sich u.a. in beruflicher Unsicherheit, Perspektivlosigkeit, einem Rückzug aus der Lehre, Verhinderung von Forschungsprojekten, Abwanderung ins Ausland, einer geringen Vereinbarkeit von Beruf und Familie (insb. für Frauen und Personen mit Betreuungspflichten), Ängsten und Demotivation.</a:t>
            </a:r>
          </a:p>
          <a:p>
            <a:r>
              <a:rPr lang="de-DE" sz="1400" b="1" dirty="0">
                <a:solidFill>
                  <a:schemeClr val="accent1"/>
                </a:solidFill>
              </a:rPr>
              <a:t>Negative Auswirkungen auf die Universität als Institution und ihren öffentlichen Auftrag</a:t>
            </a:r>
          </a:p>
          <a:p>
            <a:pPr lvl="1"/>
            <a:r>
              <a:rPr lang="de-DE" sz="1200" dirty="0"/>
              <a:t>Viele Befragte berichten von negativen Auswirkungen auf Lehre und Forschung: Die Vielfalt des Lehrangebots sowie die forschungsgeleitete Lehre nehmen ab, Forschungsprojekte können nicht eingereicht/angesiedelt werden oder finden keine geeigneten Mitarbeiter*innen, wissenschaftliche Expertise geht verloren oder wandert ab.</a:t>
            </a:r>
          </a:p>
          <a:p>
            <a:r>
              <a:rPr lang="de-DE" sz="1400" b="1" dirty="0">
                <a:solidFill>
                  <a:schemeClr val="accent1"/>
                </a:solidFill>
              </a:rPr>
              <a:t>Wenig Aussichten auf eine Festanstellung und Wunsch nach mehr unbefristeten Stellen</a:t>
            </a:r>
          </a:p>
          <a:p>
            <a:pPr lvl="1"/>
            <a:r>
              <a:rPr lang="de-DE" sz="1200" dirty="0"/>
              <a:t>Nur äußerst wenigen wurde bisher eine Festanstellung in Aussicht gestellt, unabhängig vom Qualifikationsprofil. Der am häufigsten geäußerte Verbesserungsvorschlag ist daher der Wunsch nach mehr unbefristeten Stellen.</a:t>
            </a:r>
          </a:p>
        </p:txBody>
      </p:sp>
    </p:spTree>
    <p:extLst>
      <p:ext uri="{BB962C8B-B14F-4D97-AF65-F5344CB8AC3E}">
        <p14:creationId xmlns:p14="http://schemas.microsoft.com/office/powerpoint/2010/main" val="362844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E6C8E-8B85-4915-882B-DE2CED06212F}"/>
              </a:ext>
            </a:extLst>
          </p:cNvPr>
          <p:cNvSpPr>
            <a:spLocks noGrp="1"/>
          </p:cNvSpPr>
          <p:nvPr>
            <p:ph type="title"/>
          </p:nvPr>
        </p:nvSpPr>
        <p:spPr>
          <a:xfrm>
            <a:off x="407987" y="1332186"/>
            <a:ext cx="8532813" cy="370779"/>
          </a:xfrm>
        </p:spPr>
        <p:txBody>
          <a:bodyPr/>
          <a:lstStyle/>
          <a:p>
            <a:r>
              <a:rPr lang="de-DE" sz="2000" dirty="0"/>
              <a:t>Formen der Betroffenheit (Kodierung der offenen Antworten) </a:t>
            </a:r>
          </a:p>
        </p:txBody>
      </p:sp>
      <p:pic>
        <p:nvPicPr>
          <p:cNvPr id="5" name="Inhaltsplatzhalter 4">
            <a:extLst>
              <a:ext uri="{FF2B5EF4-FFF2-40B4-BE49-F238E27FC236}">
                <a16:creationId xmlns:a16="http://schemas.microsoft.com/office/drawing/2014/main" id="{9485AC9A-A1A5-4301-B244-3FC3D1429E62}"/>
              </a:ext>
            </a:extLst>
          </p:cNvPr>
          <p:cNvPicPr>
            <a:picLocks noGrp="1" noChangeAspect="1"/>
          </p:cNvPicPr>
          <p:nvPr>
            <p:ph idx="1"/>
          </p:nvPr>
        </p:nvPicPr>
        <p:blipFill>
          <a:blip r:embed="rId2"/>
          <a:stretch>
            <a:fillRect/>
          </a:stretch>
        </p:blipFill>
        <p:spPr>
          <a:xfrm>
            <a:off x="1079078" y="2276475"/>
            <a:ext cx="7190632" cy="3673475"/>
          </a:xfrm>
          <a:prstGeom prst="rect">
            <a:avLst/>
          </a:prstGeom>
        </p:spPr>
      </p:pic>
      <p:sp>
        <p:nvSpPr>
          <p:cNvPr id="4" name="Foliennummernplatzhalter 3">
            <a:extLst>
              <a:ext uri="{FF2B5EF4-FFF2-40B4-BE49-F238E27FC236}">
                <a16:creationId xmlns:a16="http://schemas.microsoft.com/office/drawing/2014/main" id="{6CD8A3D0-E646-402E-8A65-499619967DA1}"/>
              </a:ext>
            </a:extLst>
          </p:cNvPr>
          <p:cNvSpPr>
            <a:spLocks noGrp="1"/>
          </p:cNvSpPr>
          <p:nvPr>
            <p:ph type="sldNum" sz="quarter" idx="12"/>
          </p:nvPr>
        </p:nvSpPr>
        <p:spPr/>
        <p:txBody>
          <a:bodyPr/>
          <a:lstStyle/>
          <a:p>
            <a:fld id="{A7A59832-0670-4A1F-A204-F11AB30A08E7}" type="slidenum">
              <a:rPr lang="de-DE" smtClean="0"/>
              <a:t>7</a:t>
            </a:fld>
            <a:endParaRPr lang="de-DE"/>
          </a:p>
        </p:txBody>
      </p:sp>
      <p:sp>
        <p:nvSpPr>
          <p:cNvPr id="6" name="Textfeld 5">
            <a:extLst>
              <a:ext uri="{FF2B5EF4-FFF2-40B4-BE49-F238E27FC236}">
                <a16:creationId xmlns:a16="http://schemas.microsoft.com/office/drawing/2014/main" id="{20C1A1DD-50BE-432D-9C7A-5F6D5F285661}"/>
              </a:ext>
            </a:extLst>
          </p:cNvPr>
          <p:cNvSpPr txBox="1"/>
          <p:nvPr/>
        </p:nvSpPr>
        <p:spPr>
          <a:xfrm>
            <a:off x="855677" y="5738070"/>
            <a:ext cx="3313651" cy="276999"/>
          </a:xfrm>
          <a:prstGeom prst="rect">
            <a:avLst/>
          </a:prstGeom>
          <a:noFill/>
        </p:spPr>
        <p:txBody>
          <a:bodyPr wrap="square" rtlCol="0">
            <a:spAutoFit/>
          </a:bodyPr>
          <a:lstStyle/>
          <a:p>
            <a:r>
              <a:rPr lang="de-DE" sz="1200" dirty="0"/>
              <a:t>Abb. 8, S. 20</a:t>
            </a:r>
          </a:p>
        </p:txBody>
      </p:sp>
    </p:spTree>
    <p:extLst>
      <p:ext uri="{BB962C8B-B14F-4D97-AF65-F5344CB8AC3E}">
        <p14:creationId xmlns:p14="http://schemas.microsoft.com/office/powerpoint/2010/main" val="365009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F7CAA-1A0F-42B9-B398-3DBC3F1AA470}"/>
              </a:ext>
            </a:extLst>
          </p:cNvPr>
          <p:cNvSpPr>
            <a:spLocks noGrp="1"/>
          </p:cNvSpPr>
          <p:nvPr>
            <p:ph type="title"/>
          </p:nvPr>
        </p:nvSpPr>
        <p:spPr>
          <a:xfrm>
            <a:off x="407987" y="1332186"/>
            <a:ext cx="4658963" cy="362390"/>
          </a:xfrm>
        </p:spPr>
        <p:txBody>
          <a:bodyPr/>
          <a:lstStyle/>
          <a:p>
            <a:r>
              <a:rPr lang="de-DE" sz="2000" dirty="0"/>
              <a:t>Informiertheit über Gesetzesnovelle </a:t>
            </a:r>
          </a:p>
        </p:txBody>
      </p:sp>
      <p:sp>
        <p:nvSpPr>
          <p:cNvPr id="4" name="Foliennummernplatzhalter 3">
            <a:extLst>
              <a:ext uri="{FF2B5EF4-FFF2-40B4-BE49-F238E27FC236}">
                <a16:creationId xmlns:a16="http://schemas.microsoft.com/office/drawing/2014/main" id="{3043A76C-D23A-463F-B04D-4B61BC731488}"/>
              </a:ext>
            </a:extLst>
          </p:cNvPr>
          <p:cNvSpPr>
            <a:spLocks noGrp="1"/>
          </p:cNvSpPr>
          <p:nvPr>
            <p:ph type="sldNum" sz="quarter" idx="12"/>
          </p:nvPr>
        </p:nvSpPr>
        <p:spPr/>
        <p:txBody>
          <a:bodyPr/>
          <a:lstStyle/>
          <a:p>
            <a:fld id="{A7A59832-0670-4A1F-A204-F11AB30A08E7}" type="slidenum">
              <a:rPr lang="de-DE" smtClean="0"/>
              <a:t>8</a:t>
            </a:fld>
            <a:endParaRPr lang="de-DE"/>
          </a:p>
        </p:txBody>
      </p:sp>
      <p:pic>
        <p:nvPicPr>
          <p:cNvPr id="8" name="Grafik 7">
            <a:extLst>
              <a:ext uri="{FF2B5EF4-FFF2-40B4-BE49-F238E27FC236}">
                <a16:creationId xmlns:a16="http://schemas.microsoft.com/office/drawing/2014/main" id="{B6346911-33DB-467A-8691-C02BE5F8E495}"/>
              </a:ext>
            </a:extLst>
          </p:cNvPr>
          <p:cNvPicPr>
            <a:picLocks noChangeAspect="1"/>
          </p:cNvPicPr>
          <p:nvPr/>
        </p:nvPicPr>
        <p:blipFill>
          <a:blip r:embed="rId2"/>
          <a:stretch>
            <a:fillRect/>
          </a:stretch>
        </p:blipFill>
        <p:spPr>
          <a:xfrm>
            <a:off x="557560" y="2174038"/>
            <a:ext cx="2974206" cy="2602092"/>
          </a:xfrm>
          <a:prstGeom prst="rect">
            <a:avLst/>
          </a:prstGeom>
        </p:spPr>
      </p:pic>
      <p:pic>
        <p:nvPicPr>
          <p:cNvPr id="9" name="Grafik 8">
            <a:extLst>
              <a:ext uri="{FF2B5EF4-FFF2-40B4-BE49-F238E27FC236}">
                <a16:creationId xmlns:a16="http://schemas.microsoft.com/office/drawing/2014/main" id="{483A11E0-45D3-4119-8AC4-8FBAA861E305}"/>
              </a:ext>
            </a:extLst>
          </p:cNvPr>
          <p:cNvPicPr>
            <a:picLocks noChangeAspect="1"/>
          </p:cNvPicPr>
          <p:nvPr/>
        </p:nvPicPr>
        <p:blipFill>
          <a:blip r:embed="rId3"/>
          <a:stretch>
            <a:fillRect/>
          </a:stretch>
        </p:blipFill>
        <p:spPr>
          <a:xfrm>
            <a:off x="4585705" y="2066808"/>
            <a:ext cx="4421196" cy="3008479"/>
          </a:xfrm>
          <a:prstGeom prst="rect">
            <a:avLst/>
          </a:prstGeom>
        </p:spPr>
      </p:pic>
      <p:sp>
        <p:nvSpPr>
          <p:cNvPr id="10" name="Titel 1">
            <a:extLst>
              <a:ext uri="{FF2B5EF4-FFF2-40B4-BE49-F238E27FC236}">
                <a16:creationId xmlns:a16="http://schemas.microsoft.com/office/drawing/2014/main" id="{37B2B7F7-ED95-48E4-874B-0878C194B582}"/>
              </a:ext>
            </a:extLst>
          </p:cNvPr>
          <p:cNvSpPr txBox="1">
            <a:spLocks/>
          </p:cNvSpPr>
          <p:nvPr/>
        </p:nvSpPr>
        <p:spPr>
          <a:xfrm>
            <a:off x="5660894" y="1513381"/>
            <a:ext cx="4658963" cy="36239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r>
              <a:rPr lang="de-DE" sz="2000" dirty="0"/>
              <a:t>Persönliche Betroffenheit und Betroffenheit von Kolleg*innen im Arbeitsbereich </a:t>
            </a:r>
          </a:p>
        </p:txBody>
      </p:sp>
      <p:sp>
        <p:nvSpPr>
          <p:cNvPr id="12" name="Textfeld 11">
            <a:extLst>
              <a:ext uri="{FF2B5EF4-FFF2-40B4-BE49-F238E27FC236}">
                <a16:creationId xmlns:a16="http://schemas.microsoft.com/office/drawing/2014/main" id="{2FD3FA17-E484-4AD9-9A03-2C133F32A4BD}"/>
              </a:ext>
            </a:extLst>
          </p:cNvPr>
          <p:cNvSpPr txBox="1"/>
          <p:nvPr/>
        </p:nvSpPr>
        <p:spPr>
          <a:xfrm>
            <a:off x="9250184" y="2693884"/>
            <a:ext cx="2855132" cy="1754326"/>
          </a:xfrm>
          <a:prstGeom prst="rect">
            <a:avLst/>
          </a:prstGeom>
          <a:noFill/>
        </p:spPr>
        <p:txBody>
          <a:bodyPr wrap="square" rtlCol="0">
            <a:spAutoFit/>
          </a:bodyPr>
          <a:lstStyle/>
          <a:p>
            <a:r>
              <a:rPr lang="de-DE" i="1" dirty="0"/>
              <a:t>„Ich und die Personen in meinem Umfeld hängen wegen dieser Regelung völlig in der Luft, wir haben keine Perspektive und sind frustriert.“</a:t>
            </a:r>
            <a:endParaRPr lang="de-DE" dirty="0"/>
          </a:p>
        </p:txBody>
      </p:sp>
      <p:sp>
        <p:nvSpPr>
          <p:cNvPr id="13" name="Textfeld 12">
            <a:extLst>
              <a:ext uri="{FF2B5EF4-FFF2-40B4-BE49-F238E27FC236}">
                <a16:creationId xmlns:a16="http://schemas.microsoft.com/office/drawing/2014/main" id="{6F78B522-D10D-4226-9CAD-D17950DA782E}"/>
              </a:ext>
            </a:extLst>
          </p:cNvPr>
          <p:cNvSpPr txBox="1"/>
          <p:nvPr/>
        </p:nvSpPr>
        <p:spPr>
          <a:xfrm>
            <a:off x="855677" y="5738070"/>
            <a:ext cx="3313651" cy="276999"/>
          </a:xfrm>
          <a:prstGeom prst="rect">
            <a:avLst/>
          </a:prstGeom>
          <a:noFill/>
        </p:spPr>
        <p:txBody>
          <a:bodyPr wrap="square" rtlCol="0">
            <a:spAutoFit/>
          </a:bodyPr>
          <a:lstStyle/>
          <a:p>
            <a:r>
              <a:rPr lang="de-DE" sz="1200" dirty="0"/>
              <a:t>Abb. 5, S. 18</a:t>
            </a:r>
          </a:p>
        </p:txBody>
      </p:sp>
      <p:sp>
        <p:nvSpPr>
          <p:cNvPr id="14" name="Textfeld 13">
            <a:extLst>
              <a:ext uri="{FF2B5EF4-FFF2-40B4-BE49-F238E27FC236}">
                <a16:creationId xmlns:a16="http://schemas.microsoft.com/office/drawing/2014/main" id="{E186E915-09A2-4C9C-9A01-0F338C1A1B99}"/>
              </a:ext>
            </a:extLst>
          </p:cNvPr>
          <p:cNvSpPr txBox="1"/>
          <p:nvPr/>
        </p:nvSpPr>
        <p:spPr>
          <a:xfrm>
            <a:off x="6096000" y="5599570"/>
            <a:ext cx="3313651" cy="276999"/>
          </a:xfrm>
          <a:prstGeom prst="rect">
            <a:avLst/>
          </a:prstGeom>
          <a:noFill/>
        </p:spPr>
        <p:txBody>
          <a:bodyPr wrap="square" rtlCol="0">
            <a:spAutoFit/>
          </a:bodyPr>
          <a:lstStyle/>
          <a:p>
            <a:r>
              <a:rPr lang="de-DE" sz="1200" dirty="0"/>
              <a:t>Abb. 6, S. 19</a:t>
            </a:r>
          </a:p>
        </p:txBody>
      </p:sp>
    </p:spTree>
    <p:extLst>
      <p:ext uri="{BB962C8B-B14F-4D97-AF65-F5344CB8AC3E}">
        <p14:creationId xmlns:p14="http://schemas.microsoft.com/office/powerpoint/2010/main" val="428189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EA381-11CE-4CE6-B92A-CAA5B7508574}"/>
              </a:ext>
            </a:extLst>
          </p:cNvPr>
          <p:cNvSpPr>
            <a:spLocks noGrp="1"/>
          </p:cNvSpPr>
          <p:nvPr>
            <p:ph type="title"/>
          </p:nvPr>
        </p:nvSpPr>
        <p:spPr>
          <a:xfrm>
            <a:off x="407987" y="1332186"/>
            <a:ext cx="8532813" cy="395946"/>
          </a:xfrm>
        </p:spPr>
        <p:txBody>
          <a:bodyPr/>
          <a:lstStyle/>
          <a:p>
            <a:r>
              <a:rPr lang="de-DE" sz="2400" dirty="0"/>
              <a:t>Wahrnehmung der Auswirkungen auf die Lehre </a:t>
            </a:r>
          </a:p>
        </p:txBody>
      </p:sp>
      <p:pic>
        <p:nvPicPr>
          <p:cNvPr id="5" name="Inhaltsplatzhalter 4">
            <a:extLst>
              <a:ext uri="{FF2B5EF4-FFF2-40B4-BE49-F238E27FC236}">
                <a16:creationId xmlns:a16="http://schemas.microsoft.com/office/drawing/2014/main" id="{FBA2D439-B8AF-4CEC-8184-ABF688D7C022}"/>
              </a:ext>
            </a:extLst>
          </p:cNvPr>
          <p:cNvPicPr>
            <a:picLocks noGrp="1" noChangeAspect="1"/>
          </p:cNvPicPr>
          <p:nvPr>
            <p:ph idx="1"/>
          </p:nvPr>
        </p:nvPicPr>
        <p:blipFill>
          <a:blip r:embed="rId2"/>
          <a:stretch>
            <a:fillRect/>
          </a:stretch>
        </p:blipFill>
        <p:spPr>
          <a:xfrm>
            <a:off x="818603" y="2440062"/>
            <a:ext cx="6567136" cy="2979226"/>
          </a:xfrm>
          <a:prstGeom prst="rect">
            <a:avLst/>
          </a:prstGeom>
        </p:spPr>
      </p:pic>
      <p:sp>
        <p:nvSpPr>
          <p:cNvPr id="4" name="Foliennummernplatzhalter 3">
            <a:extLst>
              <a:ext uri="{FF2B5EF4-FFF2-40B4-BE49-F238E27FC236}">
                <a16:creationId xmlns:a16="http://schemas.microsoft.com/office/drawing/2014/main" id="{F4776046-C030-41A6-9F73-77A5422777EA}"/>
              </a:ext>
            </a:extLst>
          </p:cNvPr>
          <p:cNvSpPr>
            <a:spLocks noGrp="1"/>
          </p:cNvSpPr>
          <p:nvPr>
            <p:ph type="sldNum" sz="quarter" idx="12"/>
          </p:nvPr>
        </p:nvSpPr>
        <p:spPr/>
        <p:txBody>
          <a:bodyPr/>
          <a:lstStyle/>
          <a:p>
            <a:fld id="{A7A59832-0670-4A1F-A204-F11AB30A08E7}" type="slidenum">
              <a:rPr lang="de-DE" smtClean="0"/>
              <a:t>9</a:t>
            </a:fld>
            <a:endParaRPr lang="de-DE"/>
          </a:p>
        </p:txBody>
      </p:sp>
      <p:sp>
        <p:nvSpPr>
          <p:cNvPr id="6" name="Textfeld 5">
            <a:extLst>
              <a:ext uri="{FF2B5EF4-FFF2-40B4-BE49-F238E27FC236}">
                <a16:creationId xmlns:a16="http://schemas.microsoft.com/office/drawing/2014/main" id="{BB406991-0EF6-4C33-94A3-50709A4E7FD1}"/>
              </a:ext>
            </a:extLst>
          </p:cNvPr>
          <p:cNvSpPr txBox="1"/>
          <p:nvPr/>
        </p:nvSpPr>
        <p:spPr>
          <a:xfrm>
            <a:off x="855677" y="5738070"/>
            <a:ext cx="3313651" cy="276999"/>
          </a:xfrm>
          <a:prstGeom prst="rect">
            <a:avLst/>
          </a:prstGeom>
          <a:noFill/>
        </p:spPr>
        <p:txBody>
          <a:bodyPr wrap="square" rtlCol="0">
            <a:spAutoFit/>
          </a:bodyPr>
          <a:lstStyle/>
          <a:p>
            <a:r>
              <a:rPr lang="de-DE" sz="1200" dirty="0"/>
              <a:t>Abb. 10, S. 25</a:t>
            </a:r>
          </a:p>
        </p:txBody>
      </p:sp>
    </p:spTree>
    <p:extLst>
      <p:ext uri="{BB962C8B-B14F-4D97-AF65-F5344CB8AC3E}">
        <p14:creationId xmlns:p14="http://schemas.microsoft.com/office/powerpoint/2010/main" val="3677080037"/>
      </p:ext>
    </p:extLst>
  </p:cSld>
  <p:clrMapOvr>
    <a:masterClrMapping/>
  </p:clrMapOvr>
</p:sld>
</file>

<file path=ppt/theme/theme1.xml><?xml version="1.0" encoding="utf-8"?>
<a:theme xmlns:a="http://schemas.openxmlformats.org/drawingml/2006/main" name="Uni_Wien_klassisch_SourceSansPro">
  <a:themeElements>
    <a:clrScheme name="Universität_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 Wien Image">
      <a:majorFont>
        <a:latin typeface="Source Sans Pro Semibold"/>
        <a:ea typeface=""/>
        <a:cs typeface=""/>
      </a:majorFont>
      <a:minorFont>
        <a:latin typeface="Source Sans Pro Light"/>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ni_Wien_klassisch_SourceSansPro" id="{CCFA5D66-F4A6-4486-BE96-9371C3B5215E}" vid="{BCDC6832-96C7-4453-B2FA-CC6556435A5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Uni_Wien_klassisch_SourceSansPro</Template>
  <TotalTime>0</TotalTime>
  <Words>933</Words>
  <Application>Microsoft Office PowerPoint</Application>
  <PresentationFormat>Breitbild</PresentationFormat>
  <Paragraphs>65</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Source Sans Pro</vt:lpstr>
      <vt:lpstr>Source Sans Pro Light</vt:lpstr>
      <vt:lpstr>Source Sans Pro Semibold</vt:lpstr>
      <vt:lpstr>Uni_Wien_klassisch_SourceSansPro</vt:lpstr>
      <vt:lpstr>Studie: Zur Beschäftigungssituation im Mittelbau an der Universität Wien</vt:lpstr>
      <vt:lpstr>Studiendesign</vt:lpstr>
      <vt:lpstr>Teilnehmer*innen</vt:lpstr>
      <vt:lpstr>Teilnehmer*innen</vt:lpstr>
      <vt:lpstr>Teilnehmer*innen</vt:lpstr>
      <vt:lpstr>Zentrale Ergebnisse</vt:lpstr>
      <vt:lpstr>Formen der Betroffenheit (Kodierung der offenen Antworten) </vt:lpstr>
      <vt:lpstr>Informiertheit über Gesetzesnovelle </vt:lpstr>
      <vt:lpstr>Wahrnehmung der Auswirkungen auf die Lehre </vt:lpstr>
      <vt:lpstr>Probleme bei der Einwerbung und Umsetzung von Forschungsprojekten  (wenn invol-viert in Drittmittelforschung) </vt:lpstr>
      <vt:lpstr>Aussichten auf Festanstellung  (wenn derzeit befristet)</vt:lpstr>
      <vt:lpstr>Verbesserungsvorschläge</vt:lpstr>
      <vt:lpstr>PowerPoint-Präsentation</vt:lpstr>
      <vt:lpstr>Handlungsempfehlungen: Kurzfristige Sofortmaßnahmen</vt:lpstr>
      <vt:lpstr>Handlungsempfehlungen: Langfristige Ziele</vt:lpstr>
      <vt:lpstr>Weitere Infos</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Rhetorik: 3. LV-Einheit</dc:title>
  <dc:creator>Lydia Rammerstorfer</dc:creator>
  <cp:lastModifiedBy>Mario Keller</cp:lastModifiedBy>
  <cp:revision>157</cp:revision>
  <dcterms:created xsi:type="dcterms:W3CDTF">2022-03-08T10:38:30Z</dcterms:created>
  <dcterms:modified xsi:type="dcterms:W3CDTF">2024-03-20T11:56:27Z</dcterms:modified>
</cp:coreProperties>
</file>